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Calibri" panose="020F0502020204030204" pitchFamily="34" charset="0"/>
      <p:regular r:id="rId33"/>
      <p:bold r:id="rId34"/>
      <p:italic r:id="rId35"/>
      <p:boldItalic r:id="rId36"/>
    </p:embeddedFont>
    <p:embeddedFont>
      <p:font typeface="Lato" panose="020F0502020204030203" pitchFamily="34" charset="0"/>
      <p:regular r:id="rId37"/>
      <p:bold r:id="rId38"/>
      <p:italic r:id="rId39"/>
      <p:boldItalic r:id="rId40"/>
    </p:embeddedFont>
    <p:embeddedFont>
      <p:font typeface="Lato Bold" panose="020F0502020204030203" pitchFamily="34" charset="0"/>
      <p:regular r:id="rId41"/>
      <p:bold r:id="rId42"/>
    </p:embeddedFont>
    <p:embeddedFont>
      <p:font typeface="Lato Bold Italics" panose="020F0502020204030203" pitchFamily="34" charset="0"/>
      <p:regular r:id="rId43"/>
      <p:bold r:id="rId44"/>
      <p:italic r:id="rId45"/>
      <p:boldItalic r:id="rId46"/>
    </p:embeddedFont>
    <p:embeddedFont>
      <p:font typeface="Lato Italics" panose="020F0502020204030203" pitchFamily="34" charset="0"/>
      <p:regular r:id="rId47"/>
      <p:italic r:id="rId48"/>
    </p:embeddedFont>
    <p:embeddedFont>
      <p:font typeface="Poppins Bold" pitchFamily="2" charset="77"/>
      <p:regular r:id="rId49"/>
      <p:bold r:id="rId50"/>
    </p:embeddedFont>
    <p:embeddedFont>
      <p:font typeface="Poppins Heavy" pitchFamily="2" charset="77"/>
      <p:regular r:id="rId51"/>
      <p:bold r:id="rId52"/>
    </p:embeddedFont>
    <p:embeddedFont>
      <p:font typeface="Poppins Ultra-Bold" pitchFamily="2" charset="77"/>
      <p:regular r:id="rId53"/>
      <p:bold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26" autoAdjust="0"/>
  </p:normalViewPr>
  <p:slideViewPr>
    <p:cSldViewPr>
      <p:cViewPr varScale="1">
        <p:scale>
          <a:sx n="80" d="100"/>
          <a:sy n="80" d="100"/>
        </p:scale>
        <p:origin x="82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10/24/23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s://www.google.com/search?sca_esv=576194101&amp;rlz=1C1VDKB_enIN966IN966&amp;hl=en&amp;biw=1536&amp;bih=695&amp;sxsrf=AM9HkKnEzV4HcYucRUkiSu6o76E4DtjKkA:1698174706686&amp;q=NYSE:+ABT&amp;stick=H4sIAAAAAAAAAONgecRoyi3w8sc9YSmdSWtOXmNU4-IKzsgvd80rySypFJLgYoOy-KR4uLj0c_UNzKuyq0wseBaxcvpFBrtaKTg6hQAALDawd0YAAAA&amp;sa=X&amp;ved=2ahUKEwjl5KHhsY-CAxV8FFkFHX0kC8UQsRV6BAheEAM" TargetMode="External"/><Relationship Id="rId3" Type="http://schemas.openxmlformats.org/officeDocument/2006/relationships/image" Target="../media/image17.png"/><Relationship Id="rId7" Type="http://schemas.openxmlformats.org/officeDocument/2006/relationships/hyperlink" Target="https://www.google.com/search?sca_esv=576194101&amp;rlz=1C1VDKB_enIN966IN966&amp;hl=en&amp;biw=1536&amp;bih=695&amp;sxsrf=AM9HkKnEzV4HcYucRUkiSu6o76E4DtjKkA:1698174706686&amp;q=abbott+laboratories+stock+price&amp;stick=H4sIAAAAAAAAAONgecRoyi3w8sc9YSmdSWtOXmNU4-IKzsgvd80rySypFJLgYoOy-KR4uLj0c_UNzKuyq0wseBaxyicmJeWXlCjkJCblFyWW5BdlphYrFJfkJ2crFBRlJqcCAEbFwaVcAAAA&amp;sa=X&amp;ved=2ahUKEwjl5KHhsY-CAxV8FFkFHX0kC8UQ6BN6BAheEAI" TargetMode="External"/><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hyperlink" Target="https://www.google.com/search?sa=X&amp;sca_esv=576194101&amp;rlz=1C1VDKB_enIN966IN966&amp;hl=en&amp;biw=1536&amp;bih=695&amp;sxsrf=AM9HkKlO48ueaCX8C1Dqu6h_7QhdFMgQZg:1698174520587&amp;q=NYSE:+JNJ&amp;stick=H4sIAAAAAAAAAONgecRoyi3w8sc9YSmdSWtOXmNU4-IKzsgvd80rySypFJLgYoOy-KR4uLj0c_UNzKtyzE0KeBaxcvpFBrtaKXj5eQEAjYoZWEYAAAA&amp;ved=2ahUKEwj_g8OIsY-CAxVNKVkFHZ0PDvMQsRV6BAhdEAM" TargetMode="External"/><Relationship Id="rId5" Type="http://schemas.openxmlformats.org/officeDocument/2006/relationships/hyperlink" Target="https://www.google.com/search?sa=X&amp;sca_esv=576194101&amp;rlz=1C1VDKB_enIN966IN966&amp;hl=en&amp;biw=1536&amp;bih=695&amp;sxsrf=AM9HkKlO48ueaCX8C1Dqu6h_7QhdFMgQZg:1698174520587&amp;q=johnson+and+johnson+stock+price&amp;stick=H4sIAAAAAAAAAONgecRoyi3w8sc9YSmdSWtOXmNU4-IKzsgvd80rySypFJLgYoOy-KR4uLj0c_UNzKtyzE0KeBaxymflZ-QV5-cpJOalKMDYxSX5ydkKBUWZyakA5AXl9lwAAAA&amp;ved=2ahUKEwj_g8OIsY-CAxVNKVkFHZ0PDvMQ6BN6BAhdEAI" TargetMode="Externa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hyperlink" Target="https://www.google.com/search?sa=X&amp;sca_esv=576211123&amp;rlz=1C1VDKB_enIN966IN966&amp;biw=1536&amp;bih=695&amp;sxsrf=AM9HkKm1jVwrHML9FflnmaWiEiD-RMQDFw:1698178773215&amp;q=summit+health+founded&amp;stick=H4sIAAAAAAAAAOPgE-LSz9U3SC8rtqgs0FLNTrbSzy9KT8zLrEosyczPQ-FYpeWX5qWkpixiFS0uzc3NLFHISE3MKclQgIoDAArPgOpNAAAA&amp;ved=2ahUKEwjrnKv0wI-CAxXFAHkGHT4uBmUQ6BMoAHoECE4QAg" TargetMode="Externa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nasdaq.com/market-activity/stocks/isrg" TargetMode="External"/><Relationship Id="rId7" Type="http://schemas.openxmlformats.org/officeDocument/2006/relationships/image" Target="../media/image3.png"/><Relationship Id="rId2" Type="http://schemas.openxmlformats.org/officeDocument/2006/relationships/hyperlink" Target="https://en.wikipedia.org/wiki/Nasdaq" TargetMode="External"/><Relationship Id="rId1" Type="http://schemas.openxmlformats.org/officeDocument/2006/relationships/slideLayout" Target="../slideLayouts/slideLayout7.xml"/><Relationship Id="rId6" Type="http://schemas.openxmlformats.org/officeDocument/2006/relationships/hyperlink" Target="https://en.wikipedia.org/wiki/Da_Vinci_Surgical_System" TargetMode="External"/><Relationship Id="rId5" Type="http://schemas.openxmlformats.org/officeDocument/2006/relationships/hyperlink" Target="https://en.wikipedia.org/wiki/Chief_executive_officer" TargetMode="External"/><Relationship Id="rId4" Type="http://schemas.openxmlformats.org/officeDocument/2006/relationships/hyperlink" Target="https://en.wikipedia.org/wiki/Sunnyvale,_California"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Nasdaq" TargetMode="Externa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txBody>
            <a:bodyPr/>
            <a:lstStyle/>
            <a:p>
              <a:endParaRPr lang="en-US"/>
            </a:p>
          </p:txBody>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txBody>
            <a:bodyPr/>
            <a:lstStyle/>
            <a:p>
              <a:endParaRPr lang="en-US"/>
            </a:p>
          </p:txBody>
        </p:sp>
      </p:grpSp>
      <p:grpSp>
        <p:nvGrpSpPr>
          <p:cNvPr id="6" name="Group 6"/>
          <p:cNvGrpSpPr/>
          <p:nvPr/>
        </p:nvGrpSpPr>
        <p:grpSpPr>
          <a:xfrm rot="2700000">
            <a:off x="11143419" y="8163269"/>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txBody>
            <a:bodyPr/>
            <a:lstStyle/>
            <a:p>
              <a:endParaRPr lang="en-US"/>
            </a:p>
          </p:txBody>
        </p:sp>
      </p:grpSp>
      <p:sp>
        <p:nvSpPr>
          <p:cNvPr id="8" name="Freeform 8"/>
          <p:cNvSpPr/>
          <p:nvPr/>
        </p:nvSpPr>
        <p:spPr>
          <a:xfrm>
            <a:off x="-4134433" y="1004889"/>
            <a:ext cx="12993464" cy="2102579"/>
          </a:xfrm>
          <a:custGeom>
            <a:avLst/>
            <a:gdLst/>
            <a:ahLst/>
            <a:cxnLst/>
            <a:rect l="l" t="t" r="r" b="b"/>
            <a:pathLst>
              <a:path w="12993464" h="2102579">
                <a:moveTo>
                  <a:pt x="0" y="0"/>
                </a:moveTo>
                <a:lnTo>
                  <a:pt x="12993465" y="0"/>
                </a:lnTo>
                <a:lnTo>
                  <a:pt x="12993465" y="2102578"/>
                </a:lnTo>
                <a:lnTo>
                  <a:pt x="0" y="2102578"/>
                </a:lnTo>
                <a:lnTo>
                  <a:pt x="0" y="0"/>
                </a:lnTo>
                <a:close/>
              </a:path>
            </a:pathLst>
          </a:custGeom>
          <a:blipFill>
            <a:blip r:embed="rId2">
              <a:alphaModFix amt="69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0" y="0"/>
            <a:ext cx="541602" cy="10287000"/>
            <a:chOff x="0" y="0"/>
            <a:chExt cx="157867" cy="2998468"/>
          </a:xfrm>
        </p:grpSpPr>
        <p:sp>
          <p:nvSpPr>
            <p:cNvPr id="10" name="Freeform 10"/>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txBody>
            <a:bodyPr/>
            <a:lstStyle/>
            <a:p>
              <a:endParaRPr lang="en-US"/>
            </a:p>
          </p:txBody>
        </p:sp>
      </p:grpSp>
      <p:sp>
        <p:nvSpPr>
          <p:cNvPr id="11" name="TextBox 11"/>
          <p:cNvSpPr txBox="1"/>
          <p:nvPr/>
        </p:nvSpPr>
        <p:spPr>
          <a:xfrm>
            <a:off x="2362299" y="3257169"/>
            <a:ext cx="12616379" cy="1466850"/>
          </a:xfrm>
          <a:prstGeom prst="rect">
            <a:avLst/>
          </a:prstGeom>
        </p:spPr>
        <p:txBody>
          <a:bodyPr lIns="0" tIns="0" rIns="0" bIns="0" rtlCol="0" anchor="t">
            <a:spAutoFit/>
          </a:bodyPr>
          <a:lstStyle/>
          <a:p>
            <a:pPr>
              <a:lnSpc>
                <a:spcPts val="10499"/>
              </a:lnSpc>
            </a:pPr>
            <a:r>
              <a:rPr lang="en-US" sz="9999" spc="999">
                <a:solidFill>
                  <a:srgbClr val="5271FF"/>
                </a:solidFill>
                <a:latin typeface="Poppins Heavy"/>
              </a:rPr>
              <a:t>VALUATION</a:t>
            </a:r>
          </a:p>
        </p:txBody>
      </p:sp>
      <p:sp>
        <p:nvSpPr>
          <p:cNvPr id="12" name="TextBox 12"/>
          <p:cNvSpPr txBox="1"/>
          <p:nvPr/>
        </p:nvSpPr>
        <p:spPr>
          <a:xfrm>
            <a:off x="1609209" y="5027726"/>
            <a:ext cx="12616379" cy="1104933"/>
          </a:xfrm>
          <a:prstGeom prst="rect">
            <a:avLst/>
          </a:prstGeom>
        </p:spPr>
        <p:txBody>
          <a:bodyPr lIns="0" tIns="0" rIns="0" bIns="0" rtlCol="0" anchor="t">
            <a:spAutoFit/>
          </a:bodyPr>
          <a:lstStyle/>
          <a:p>
            <a:pPr>
              <a:lnSpc>
                <a:spcPts val="7876"/>
              </a:lnSpc>
            </a:pPr>
            <a:r>
              <a:rPr lang="en-US" sz="7501" spc="375">
                <a:solidFill>
                  <a:srgbClr val="2B4A9D"/>
                </a:solidFill>
                <a:latin typeface="Poppins Bold"/>
              </a:rPr>
              <a:t>OF INTUITIVE SURGICAL</a:t>
            </a:r>
          </a:p>
        </p:txBody>
      </p:sp>
      <p:sp>
        <p:nvSpPr>
          <p:cNvPr id="13" name="TextBox 13"/>
          <p:cNvSpPr txBox="1"/>
          <p:nvPr/>
        </p:nvSpPr>
        <p:spPr>
          <a:xfrm>
            <a:off x="1829848" y="7260387"/>
            <a:ext cx="5921312" cy="1590675"/>
          </a:xfrm>
          <a:prstGeom prst="rect">
            <a:avLst/>
          </a:prstGeom>
        </p:spPr>
        <p:txBody>
          <a:bodyPr lIns="0" tIns="0" rIns="0" bIns="0" rtlCol="0" anchor="t">
            <a:spAutoFit/>
          </a:bodyPr>
          <a:lstStyle/>
          <a:p>
            <a:pPr>
              <a:lnSpc>
                <a:spcPts val="4200"/>
              </a:lnSpc>
            </a:pPr>
            <a:r>
              <a:rPr lang="en-US" sz="3000" spc="300">
                <a:solidFill>
                  <a:srgbClr val="000000"/>
                </a:solidFill>
                <a:latin typeface="Lato Bold"/>
              </a:rPr>
              <a:t>PRESENTED BY- </a:t>
            </a:r>
          </a:p>
          <a:p>
            <a:pPr>
              <a:lnSpc>
                <a:spcPts val="4200"/>
              </a:lnSpc>
            </a:pPr>
            <a:r>
              <a:rPr lang="en-US" sz="3000" spc="300">
                <a:solidFill>
                  <a:srgbClr val="000000"/>
                </a:solidFill>
                <a:latin typeface="Lato"/>
              </a:rPr>
              <a:t>GAYATRI BOMMISETTY</a:t>
            </a:r>
          </a:p>
          <a:p>
            <a:pPr>
              <a:lnSpc>
                <a:spcPts val="4200"/>
              </a:lnSpc>
            </a:pPr>
            <a:r>
              <a:rPr lang="en-US" sz="3000" spc="300">
                <a:solidFill>
                  <a:srgbClr val="000000"/>
                </a:solidFill>
                <a:latin typeface="Lato"/>
              </a:rPr>
              <a:t>HARSHITHA J.S</a:t>
            </a:r>
          </a:p>
        </p:txBody>
      </p:sp>
      <p:sp>
        <p:nvSpPr>
          <p:cNvPr id="14" name="TextBox 14"/>
          <p:cNvSpPr txBox="1"/>
          <p:nvPr/>
        </p:nvSpPr>
        <p:spPr>
          <a:xfrm>
            <a:off x="7917399" y="7260387"/>
            <a:ext cx="4459852" cy="1590675"/>
          </a:xfrm>
          <a:prstGeom prst="rect">
            <a:avLst/>
          </a:prstGeom>
        </p:spPr>
        <p:txBody>
          <a:bodyPr lIns="0" tIns="0" rIns="0" bIns="0" rtlCol="0" anchor="t">
            <a:spAutoFit/>
          </a:bodyPr>
          <a:lstStyle/>
          <a:p>
            <a:pPr>
              <a:lnSpc>
                <a:spcPts val="4200"/>
              </a:lnSpc>
            </a:pPr>
            <a:r>
              <a:rPr lang="en-US" sz="3000" spc="300">
                <a:solidFill>
                  <a:srgbClr val="000000"/>
                </a:solidFill>
                <a:latin typeface="Lato Bold"/>
              </a:rPr>
              <a:t>UNDER THE GUIDANCE OF-</a:t>
            </a:r>
          </a:p>
          <a:p>
            <a:pPr>
              <a:lnSpc>
                <a:spcPts val="4200"/>
              </a:lnSpc>
            </a:pPr>
            <a:r>
              <a:rPr lang="en-US" sz="3000" spc="300">
                <a:solidFill>
                  <a:srgbClr val="000000"/>
                </a:solidFill>
                <a:latin typeface="Lato"/>
              </a:rPr>
              <a:t>DR. SEONG BYUN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834" y="2425592"/>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283041" y="-3283041"/>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2926440" y="-292644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6" name="TextBox 16"/>
          <p:cNvSpPr txBox="1"/>
          <p:nvPr/>
        </p:nvSpPr>
        <p:spPr>
          <a:xfrm>
            <a:off x="895350" y="3742663"/>
            <a:ext cx="9233976" cy="5457825"/>
          </a:xfrm>
          <a:prstGeom prst="rect">
            <a:avLst/>
          </a:prstGeom>
        </p:spPr>
        <p:txBody>
          <a:bodyPr lIns="0" tIns="0" rIns="0" bIns="0" rtlCol="0" anchor="t">
            <a:spAutoFit/>
          </a:bodyPr>
          <a:lstStyle/>
          <a:p>
            <a:pPr algn="ctr">
              <a:lnSpc>
                <a:spcPts val="8400"/>
              </a:lnSpc>
            </a:pPr>
            <a:r>
              <a:rPr lang="en-US" sz="8000" spc="400">
                <a:solidFill>
                  <a:srgbClr val="2B4A9D"/>
                </a:solidFill>
                <a:latin typeface="Poppins Ultra-Bold"/>
              </a:rPr>
              <a:t>COMPARABLE COMPANIES ANALYSIS</a:t>
            </a:r>
          </a:p>
          <a:p>
            <a:pPr algn="ctr">
              <a:lnSpc>
                <a:spcPts val="8400"/>
              </a:lnSpc>
            </a:pPr>
            <a:endParaRPr lang="en-US" sz="8000" spc="400">
              <a:solidFill>
                <a:srgbClr val="2B4A9D"/>
              </a:solidFill>
              <a:latin typeface="Poppins Ultra-Bold"/>
            </a:endParaRPr>
          </a:p>
          <a:p>
            <a:pPr algn="ctr">
              <a:lnSpc>
                <a:spcPts val="8400"/>
              </a:lnSpc>
            </a:pPr>
            <a:endParaRPr lang="en-US" sz="8000" spc="400">
              <a:solidFill>
                <a:srgbClr val="2B4A9D"/>
              </a:solidFill>
              <a:latin typeface="Poppins Ultra-Bold"/>
            </a:endParaRPr>
          </a:p>
        </p:txBody>
      </p:sp>
      <p:sp>
        <p:nvSpPr>
          <p:cNvPr id="17" name="TextBox 17"/>
          <p:cNvSpPr txBox="1"/>
          <p:nvPr/>
        </p:nvSpPr>
        <p:spPr>
          <a:xfrm>
            <a:off x="3997858" y="2523496"/>
            <a:ext cx="2528376" cy="1190625"/>
          </a:xfrm>
          <a:prstGeom prst="rect">
            <a:avLst/>
          </a:prstGeom>
        </p:spPr>
        <p:txBody>
          <a:bodyPr lIns="0" tIns="0" rIns="0" bIns="0" rtlCol="0" anchor="t">
            <a:spAutoFit/>
          </a:bodyPr>
          <a:lstStyle/>
          <a:p>
            <a:pPr algn="ctr">
              <a:lnSpc>
                <a:spcPts val="8400"/>
              </a:lnSpc>
            </a:pPr>
            <a:r>
              <a:rPr lang="en-US" sz="8000" spc="400">
                <a:solidFill>
                  <a:srgbClr val="FFFFFF"/>
                </a:solidFill>
                <a:latin typeface="Poppins Heavy"/>
              </a:rPr>
              <a:t>1</a:t>
            </a:r>
          </a:p>
        </p:txBody>
      </p:sp>
      <p:grpSp>
        <p:nvGrpSpPr>
          <p:cNvPr id="18" name="Group 18"/>
          <p:cNvGrpSpPr/>
          <p:nvPr/>
        </p:nvGrpSpPr>
        <p:grpSpPr>
          <a:xfrm>
            <a:off x="10129326" y="0"/>
            <a:ext cx="8158674" cy="10287000"/>
            <a:chOff x="0" y="0"/>
            <a:chExt cx="2976306" cy="3752725"/>
          </a:xfrm>
        </p:grpSpPr>
        <p:sp>
          <p:nvSpPr>
            <p:cNvPr id="19" name="Freeform 19"/>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20" name="Freeform 20"/>
          <p:cNvSpPr/>
          <p:nvPr/>
        </p:nvSpPr>
        <p:spPr>
          <a:xfrm>
            <a:off x="12069485" y="3358259"/>
            <a:ext cx="4278356" cy="3570483"/>
          </a:xfrm>
          <a:custGeom>
            <a:avLst/>
            <a:gdLst/>
            <a:ahLst/>
            <a:cxnLst/>
            <a:rect l="l" t="t" r="r" b="b"/>
            <a:pathLst>
              <a:path w="4278356" h="3570483">
                <a:moveTo>
                  <a:pt x="0" y="0"/>
                </a:moveTo>
                <a:lnTo>
                  <a:pt x="4278356" y="0"/>
                </a:lnTo>
                <a:lnTo>
                  <a:pt x="4278356" y="3570482"/>
                </a:lnTo>
                <a:lnTo>
                  <a:pt x="0" y="35704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271F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733024" y="3730767"/>
            <a:ext cx="6561483" cy="65509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sp>
      </p:grpSp>
      <p:grpSp>
        <p:nvGrpSpPr>
          <p:cNvPr id="4" name="Group 4"/>
          <p:cNvGrpSpPr/>
          <p:nvPr/>
        </p:nvGrpSpPr>
        <p:grpSpPr>
          <a:xfrm rot="5400000">
            <a:off x="-5249" y="5249"/>
            <a:ext cx="6561483" cy="6550984"/>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sp>
      </p:grpSp>
      <p:grpSp>
        <p:nvGrpSpPr>
          <p:cNvPr id="6" name="Group 6"/>
          <p:cNvGrpSpPr/>
          <p:nvPr/>
        </p:nvGrpSpPr>
        <p:grpSpPr>
          <a:xfrm rot="-10800000">
            <a:off x="12424741" y="2432057"/>
            <a:ext cx="5178049" cy="7821631"/>
            <a:chOff x="0" y="0"/>
            <a:chExt cx="2354580" cy="3556679"/>
          </a:xfrm>
        </p:grpSpPr>
        <p:sp>
          <p:nvSpPr>
            <p:cNvPr id="7" name="Freeform 7"/>
            <p:cNvSpPr/>
            <p:nvPr/>
          </p:nvSpPr>
          <p:spPr>
            <a:xfrm>
              <a:off x="0" y="0"/>
              <a:ext cx="2353310" cy="3556679"/>
            </a:xfrm>
            <a:custGeom>
              <a:avLst/>
              <a:gdLst/>
              <a:ahLst/>
              <a:cxnLst/>
              <a:rect l="l" t="t" r="r" b="b"/>
              <a:pathLst>
                <a:path w="2353310" h="3556679">
                  <a:moveTo>
                    <a:pt x="784860" y="3489369"/>
                  </a:moveTo>
                  <a:cubicBezTo>
                    <a:pt x="905510" y="3530009"/>
                    <a:pt x="1042670" y="3556679"/>
                    <a:pt x="1177290" y="3556679"/>
                  </a:cubicBezTo>
                  <a:cubicBezTo>
                    <a:pt x="1311910" y="3556679"/>
                    <a:pt x="1441450" y="3533819"/>
                    <a:pt x="1560830" y="3493179"/>
                  </a:cubicBezTo>
                  <a:cubicBezTo>
                    <a:pt x="1563370" y="3491909"/>
                    <a:pt x="1565910" y="3491909"/>
                    <a:pt x="1568450" y="3490639"/>
                  </a:cubicBezTo>
                  <a:cubicBezTo>
                    <a:pt x="2016760" y="3328079"/>
                    <a:pt x="2346960" y="2898819"/>
                    <a:pt x="2353310" y="2395053"/>
                  </a:cubicBezTo>
                  <a:lnTo>
                    <a:pt x="2353310" y="0"/>
                  </a:lnTo>
                  <a:lnTo>
                    <a:pt x="0" y="0"/>
                  </a:lnTo>
                  <a:lnTo>
                    <a:pt x="0" y="2393254"/>
                  </a:lnTo>
                  <a:cubicBezTo>
                    <a:pt x="6350" y="2901359"/>
                    <a:pt x="331470" y="3330619"/>
                    <a:pt x="784860" y="3489369"/>
                  </a:cubicBezTo>
                  <a:close/>
                </a:path>
              </a:pathLst>
            </a:custGeom>
            <a:solidFill>
              <a:srgbClr val="2B4A9D"/>
            </a:solidFill>
          </p:spPr>
        </p:sp>
      </p:grpSp>
      <p:grpSp>
        <p:nvGrpSpPr>
          <p:cNvPr id="8" name="Group 8"/>
          <p:cNvGrpSpPr/>
          <p:nvPr/>
        </p:nvGrpSpPr>
        <p:grpSpPr>
          <a:xfrm rot="-10800000">
            <a:off x="6540872" y="2398745"/>
            <a:ext cx="5178049" cy="7854943"/>
            <a:chOff x="0" y="0"/>
            <a:chExt cx="2354580" cy="3571826"/>
          </a:xfrm>
        </p:grpSpPr>
        <p:sp>
          <p:nvSpPr>
            <p:cNvPr id="9" name="Freeform 9"/>
            <p:cNvSpPr/>
            <p:nvPr/>
          </p:nvSpPr>
          <p:spPr>
            <a:xfrm>
              <a:off x="0" y="0"/>
              <a:ext cx="2353310" cy="3571827"/>
            </a:xfrm>
            <a:custGeom>
              <a:avLst/>
              <a:gdLst/>
              <a:ahLst/>
              <a:cxnLst/>
              <a:rect l="l" t="t" r="r" b="b"/>
              <a:pathLst>
                <a:path w="2353310" h="3571827">
                  <a:moveTo>
                    <a:pt x="784860" y="3504516"/>
                  </a:moveTo>
                  <a:cubicBezTo>
                    <a:pt x="905510" y="3545156"/>
                    <a:pt x="1042670" y="3571827"/>
                    <a:pt x="1177290" y="3571827"/>
                  </a:cubicBezTo>
                  <a:cubicBezTo>
                    <a:pt x="1311910" y="3571827"/>
                    <a:pt x="1441450" y="3548966"/>
                    <a:pt x="1560830" y="3508327"/>
                  </a:cubicBezTo>
                  <a:cubicBezTo>
                    <a:pt x="1563370" y="3507056"/>
                    <a:pt x="1565910" y="3507056"/>
                    <a:pt x="1568450" y="3505786"/>
                  </a:cubicBezTo>
                  <a:cubicBezTo>
                    <a:pt x="2016760" y="3343227"/>
                    <a:pt x="2346960" y="2913967"/>
                    <a:pt x="2353310" y="2410154"/>
                  </a:cubicBezTo>
                  <a:lnTo>
                    <a:pt x="2353310" y="0"/>
                  </a:lnTo>
                  <a:lnTo>
                    <a:pt x="0" y="0"/>
                  </a:lnTo>
                  <a:lnTo>
                    <a:pt x="0" y="2408343"/>
                  </a:lnTo>
                  <a:cubicBezTo>
                    <a:pt x="6350" y="2916506"/>
                    <a:pt x="331470" y="3345766"/>
                    <a:pt x="784860" y="3504516"/>
                  </a:cubicBezTo>
                  <a:close/>
                </a:path>
              </a:pathLst>
            </a:custGeom>
            <a:solidFill>
              <a:srgbClr val="2B4A9D"/>
            </a:solidFill>
          </p:spPr>
        </p:sp>
      </p:grpSp>
      <p:grpSp>
        <p:nvGrpSpPr>
          <p:cNvPr id="10" name="Group 10"/>
          <p:cNvGrpSpPr/>
          <p:nvPr/>
        </p:nvGrpSpPr>
        <p:grpSpPr>
          <a:xfrm rot="-10800000">
            <a:off x="939771" y="2322266"/>
            <a:ext cx="5178049" cy="7931422"/>
            <a:chOff x="0" y="0"/>
            <a:chExt cx="2354580" cy="3606603"/>
          </a:xfrm>
        </p:grpSpPr>
        <p:sp>
          <p:nvSpPr>
            <p:cNvPr id="11" name="Freeform 11"/>
            <p:cNvSpPr/>
            <p:nvPr/>
          </p:nvSpPr>
          <p:spPr>
            <a:xfrm>
              <a:off x="0" y="0"/>
              <a:ext cx="2353310" cy="3606603"/>
            </a:xfrm>
            <a:custGeom>
              <a:avLst/>
              <a:gdLst/>
              <a:ahLst/>
              <a:cxnLst/>
              <a:rect l="l" t="t" r="r" b="b"/>
              <a:pathLst>
                <a:path w="2353310" h="3606603">
                  <a:moveTo>
                    <a:pt x="784860" y="3539293"/>
                  </a:moveTo>
                  <a:cubicBezTo>
                    <a:pt x="905510" y="3579933"/>
                    <a:pt x="1042670" y="3606603"/>
                    <a:pt x="1177290" y="3606603"/>
                  </a:cubicBezTo>
                  <a:cubicBezTo>
                    <a:pt x="1311910" y="3606603"/>
                    <a:pt x="1441450" y="3583743"/>
                    <a:pt x="1560830" y="3543103"/>
                  </a:cubicBezTo>
                  <a:cubicBezTo>
                    <a:pt x="1563370" y="3541833"/>
                    <a:pt x="1565910" y="3541833"/>
                    <a:pt x="1568450" y="3540563"/>
                  </a:cubicBezTo>
                  <a:cubicBezTo>
                    <a:pt x="2016760" y="3378003"/>
                    <a:pt x="2346960" y="2948743"/>
                    <a:pt x="2353310" y="2444823"/>
                  </a:cubicBezTo>
                  <a:lnTo>
                    <a:pt x="2353310" y="0"/>
                  </a:lnTo>
                  <a:lnTo>
                    <a:pt x="0" y="0"/>
                  </a:lnTo>
                  <a:lnTo>
                    <a:pt x="0" y="2442986"/>
                  </a:lnTo>
                  <a:cubicBezTo>
                    <a:pt x="6350" y="2951283"/>
                    <a:pt x="331470" y="3380543"/>
                    <a:pt x="784860" y="3539293"/>
                  </a:cubicBezTo>
                  <a:close/>
                </a:path>
              </a:pathLst>
            </a:custGeom>
            <a:solidFill>
              <a:srgbClr val="2B4A9D"/>
            </a:solidFill>
          </p:spPr>
        </p:sp>
      </p:grpSp>
      <p:sp>
        <p:nvSpPr>
          <p:cNvPr id="12" name="TextBox 12"/>
          <p:cNvSpPr txBox="1"/>
          <p:nvPr/>
        </p:nvSpPr>
        <p:spPr>
          <a:xfrm>
            <a:off x="1184114" y="5948984"/>
            <a:ext cx="4304061" cy="10572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ABBOTT LABORATORIES</a:t>
            </a:r>
          </a:p>
        </p:txBody>
      </p:sp>
      <p:sp>
        <p:nvSpPr>
          <p:cNvPr id="13" name="TextBox 13"/>
          <p:cNvSpPr txBox="1"/>
          <p:nvPr/>
        </p:nvSpPr>
        <p:spPr>
          <a:xfrm>
            <a:off x="7057734" y="6292854"/>
            <a:ext cx="4182756" cy="10572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JOHNSON &amp; JOHNSON</a:t>
            </a:r>
          </a:p>
        </p:txBody>
      </p:sp>
      <p:sp>
        <p:nvSpPr>
          <p:cNvPr id="14" name="TextBox 14"/>
          <p:cNvSpPr txBox="1"/>
          <p:nvPr/>
        </p:nvSpPr>
        <p:spPr>
          <a:xfrm>
            <a:off x="12799824" y="5948984"/>
            <a:ext cx="4465075" cy="5238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STRYKER</a:t>
            </a:r>
          </a:p>
        </p:txBody>
      </p:sp>
      <p:grpSp>
        <p:nvGrpSpPr>
          <p:cNvPr id="15" name="Group 15"/>
          <p:cNvGrpSpPr>
            <a:grpSpLocks noChangeAspect="1"/>
          </p:cNvGrpSpPr>
          <p:nvPr/>
        </p:nvGrpSpPr>
        <p:grpSpPr>
          <a:xfrm>
            <a:off x="1912725" y="2626987"/>
            <a:ext cx="3108726" cy="3108726"/>
            <a:chOff x="0" y="0"/>
            <a:chExt cx="6350000" cy="6350000"/>
          </a:xfrm>
        </p:grpSpPr>
        <p:sp>
          <p:nvSpPr>
            <p:cNvPr id="16" name="Freeform 16"/>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a:stretch>
            </a:blipFill>
          </p:spPr>
        </p:sp>
        <p:sp>
          <p:nvSpPr>
            <p:cNvPr id="17" name="Freeform 17"/>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grpSp>
        <p:nvGrpSpPr>
          <p:cNvPr id="18" name="Group 18"/>
          <p:cNvGrpSpPr>
            <a:grpSpLocks noChangeAspect="1"/>
          </p:cNvGrpSpPr>
          <p:nvPr/>
        </p:nvGrpSpPr>
        <p:grpSpPr>
          <a:xfrm>
            <a:off x="7400430" y="2760486"/>
            <a:ext cx="3255173" cy="3255173"/>
            <a:chOff x="0" y="0"/>
            <a:chExt cx="6350000" cy="6350000"/>
          </a:xfrm>
        </p:grpSpPr>
        <p:sp>
          <p:nvSpPr>
            <p:cNvPr id="19" name="Freeform 19"/>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a:stretch>
            </a:blipFill>
          </p:spPr>
        </p:sp>
        <p:sp>
          <p:nvSpPr>
            <p:cNvPr id="20" name="Freeform 20"/>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grpSp>
        <p:nvGrpSpPr>
          <p:cNvPr id="21" name="Group 21"/>
          <p:cNvGrpSpPr>
            <a:grpSpLocks noChangeAspect="1"/>
          </p:cNvGrpSpPr>
          <p:nvPr/>
        </p:nvGrpSpPr>
        <p:grpSpPr>
          <a:xfrm>
            <a:off x="13560380" y="2828941"/>
            <a:ext cx="2906772" cy="2906772"/>
            <a:chOff x="0" y="0"/>
            <a:chExt cx="6350000" cy="6350000"/>
          </a:xfrm>
        </p:grpSpPr>
        <p:sp>
          <p:nvSpPr>
            <p:cNvPr id="22" name="Freeform 22"/>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5522" r="-61325"/>
              </a:stretch>
            </a:blipFill>
          </p:spPr>
        </p:sp>
        <p:sp>
          <p:nvSpPr>
            <p:cNvPr id="23" name="Freeform 23"/>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sp>
        <p:nvSpPr>
          <p:cNvPr id="24" name="TextBox 24"/>
          <p:cNvSpPr txBox="1"/>
          <p:nvPr/>
        </p:nvSpPr>
        <p:spPr>
          <a:xfrm>
            <a:off x="4925629" y="676275"/>
            <a:ext cx="8446965" cy="1045212"/>
          </a:xfrm>
          <a:prstGeom prst="rect">
            <a:avLst/>
          </a:prstGeom>
        </p:spPr>
        <p:txBody>
          <a:bodyPr lIns="0" tIns="0" rIns="0" bIns="0" rtlCol="0" anchor="t">
            <a:spAutoFit/>
          </a:bodyPr>
          <a:lstStyle/>
          <a:p>
            <a:pPr algn="ctr">
              <a:lnSpc>
                <a:spcPts val="8539"/>
              </a:lnSpc>
              <a:spcBef>
                <a:spcPct val="0"/>
              </a:spcBef>
            </a:pPr>
            <a:r>
              <a:rPr lang="en-US" sz="6099" spc="609">
                <a:solidFill>
                  <a:srgbClr val="FFFFFF"/>
                </a:solidFill>
                <a:latin typeface="Lato Bold"/>
              </a:rPr>
              <a:t>COMPETITORS</a:t>
            </a:r>
          </a:p>
        </p:txBody>
      </p:sp>
      <p:sp>
        <p:nvSpPr>
          <p:cNvPr id="25" name="TextBox 25"/>
          <p:cNvSpPr txBox="1"/>
          <p:nvPr/>
        </p:nvSpPr>
        <p:spPr>
          <a:xfrm>
            <a:off x="6752493" y="7622686"/>
            <a:ext cx="4966428" cy="2323465"/>
          </a:xfrm>
          <a:prstGeom prst="rect">
            <a:avLst/>
          </a:prstGeom>
        </p:spPr>
        <p:txBody>
          <a:bodyPr lIns="0" tIns="0" rIns="0" bIns="0" rtlCol="0" anchor="t">
            <a:spAutoFit/>
          </a:bodyPr>
          <a:lstStyle/>
          <a:p>
            <a:pPr marL="410206" lvl="1" indent="-205103">
              <a:lnSpc>
                <a:spcPts val="2659"/>
              </a:lnSpc>
              <a:buFont typeface="Arial"/>
              <a:buChar char="•"/>
            </a:pPr>
            <a:r>
              <a:rPr lang="en-US" sz="1899" spc="189">
                <a:solidFill>
                  <a:srgbClr val="FFFFFF"/>
                </a:solidFill>
                <a:latin typeface="Lato Bold"/>
                <a:hlinkClick r:id="rId5" tooltip="https://www.google.com/search?sa=X&amp;sca_esv=576194101&amp;rlz=1C1VDKB_enIN966IN966&amp;hl=en&amp;biw=1536&amp;bih=695&amp;sxsrf=AM9HkKlO48ueaCX8C1Dqu6h_7QhdFMgQZg:1698174520587&amp;q=johnson+and+johnson+stock+price&amp;stick=H4sIAAAAAAAAAONgecRoyi3w8sc9YSmdSWtOXmNU4-IKzsgvd80rySypFJLgYoOy-KR4uLj0c_UNzKtyzE0KeBaxymflZ-QV5-cpJOalKMDYxSX5ydkKBUWZyakA5AXl9lwAAAA&amp;ved=2ahUKEwj_g8OIsY-CAxVNKVkFHZ0PDvMQ6BN6BAhdEAI"/>
              </a:rPr>
              <a:t>STOCK PRICE</a:t>
            </a:r>
            <a:r>
              <a:rPr lang="en-US" sz="1899" spc="189">
                <a:solidFill>
                  <a:srgbClr val="FFFFFF"/>
                </a:solidFill>
                <a:latin typeface="Lato Bold"/>
              </a:rPr>
              <a:t>: </a:t>
            </a:r>
            <a:r>
              <a:rPr lang="en-US" sz="1899" spc="189">
                <a:solidFill>
                  <a:srgbClr val="FFFFFF"/>
                </a:solidFill>
                <a:latin typeface="Lato Bold"/>
                <a:hlinkClick r:id="rId6" tooltip="https://www.google.com/search?sa=X&amp;sca_esv=576194101&amp;rlz=1C1VDKB_enIN966IN966&amp;hl=en&amp;biw=1536&amp;bih=695&amp;sxsrf=AM9HkKlO48ueaCX8C1Dqu6h_7QhdFMgQZg:1698174520587&amp;q=NYSE:+JNJ&amp;stick=H4sIAAAAAAAAAONgecRoyi3w8sc9YSmdSWtOXmNU4-IKzsgvd80rySypFJLgYoOy-KR4uLj0c_UNzKtyzE0KeBaxcvpFBrtaKXj5eQEAjYoZWEYAAAA&amp;ved=2ahUKEwj_g8OIsY-CAxVNKVkFHZ0PDvMQsRV6BAhdEAM"/>
              </a:rPr>
              <a:t>JNJ</a:t>
            </a:r>
            <a:r>
              <a:rPr lang="en-US" sz="1899" spc="189">
                <a:solidFill>
                  <a:srgbClr val="FFFFFF"/>
                </a:solidFill>
                <a:latin typeface="Lato Bold"/>
              </a:rPr>
              <a:t> (NYSE) $151.36</a:t>
            </a:r>
          </a:p>
          <a:p>
            <a:pPr marL="410206" lvl="1" indent="-205103">
              <a:lnSpc>
                <a:spcPts val="2659"/>
              </a:lnSpc>
              <a:buFont typeface="Arial"/>
              <a:buChar char="•"/>
            </a:pPr>
            <a:r>
              <a:rPr lang="en-US" sz="1899" spc="189">
                <a:solidFill>
                  <a:srgbClr val="FFFFFF"/>
                </a:solidFill>
                <a:latin typeface="Lato Bold"/>
              </a:rPr>
              <a:t>REVENUE- 21.35B</a:t>
            </a:r>
          </a:p>
          <a:p>
            <a:pPr marL="410206" lvl="1" indent="-205103">
              <a:lnSpc>
                <a:spcPts val="2659"/>
              </a:lnSpc>
              <a:buFont typeface="Arial"/>
              <a:buChar char="•"/>
            </a:pPr>
            <a:r>
              <a:rPr lang="en-US" sz="1899" spc="189">
                <a:solidFill>
                  <a:srgbClr val="FFFFFF"/>
                </a:solidFill>
                <a:latin typeface="Lato Bold"/>
              </a:rPr>
              <a:t>NET INCOME- 26.03B</a:t>
            </a:r>
          </a:p>
          <a:p>
            <a:pPr marL="410206" lvl="1" indent="-205103">
              <a:lnSpc>
                <a:spcPts val="2659"/>
              </a:lnSpc>
              <a:buFont typeface="Arial"/>
              <a:buChar char="•"/>
            </a:pPr>
            <a:r>
              <a:rPr lang="en-US" sz="1899" spc="189">
                <a:solidFill>
                  <a:srgbClr val="FFFFFF"/>
                </a:solidFill>
                <a:latin typeface="Lato Bold"/>
              </a:rPr>
              <a:t>DILUTED EPS- 10.21</a:t>
            </a:r>
          </a:p>
          <a:p>
            <a:pPr marL="410206" lvl="1" indent="-205103">
              <a:lnSpc>
                <a:spcPts val="2659"/>
              </a:lnSpc>
              <a:buFont typeface="Arial"/>
              <a:buChar char="•"/>
            </a:pPr>
            <a:r>
              <a:rPr lang="en-US" sz="1899" spc="189">
                <a:solidFill>
                  <a:srgbClr val="FFFFFF"/>
                </a:solidFill>
                <a:latin typeface="Lato Bold"/>
              </a:rPr>
              <a:t>NET PROFIT MARGIN- 121.91%</a:t>
            </a:r>
          </a:p>
          <a:p>
            <a:pPr marL="410206" lvl="1" indent="-205103">
              <a:lnSpc>
                <a:spcPts val="2659"/>
              </a:lnSpc>
              <a:buFont typeface="Arial"/>
              <a:buChar char="•"/>
            </a:pPr>
            <a:r>
              <a:rPr lang="en-US" sz="1899" spc="189">
                <a:solidFill>
                  <a:srgbClr val="FFFFFF"/>
                </a:solidFill>
                <a:latin typeface="Lato Bold"/>
              </a:rPr>
              <a:t>OPERATING INCOME- 5.9B</a:t>
            </a:r>
          </a:p>
        </p:txBody>
      </p:sp>
      <p:sp>
        <p:nvSpPr>
          <p:cNvPr id="26" name="TextBox 26"/>
          <p:cNvSpPr txBox="1"/>
          <p:nvPr/>
        </p:nvSpPr>
        <p:spPr>
          <a:xfrm>
            <a:off x="1028700" y="7244384"/>
            <a:ext cx="5030976" cy="2362643"/>
          </a:xfrm>
          <a:prstGeom prst="rect">
            <a:avLst/>
          </a:prstGeom>
        </p:spPr>
        <p:txBody>
          <a:bodyPr lIns="0" tIns="0" rIns="0" bIns="0" rtlCol="0" anchor="t">
            <a:spAutoFit/>
          </a:bodyPr>
          <a:lstStyle/>
          <a:p>
            <a:pPr marL="419292" lvl="1" indent="-209646">
              <a:lnSpc>
                <a:spcPts val="2718"/>
              </a:lnSpc>
              <a:buFont typeface="Arial"/>
              <a:buChar char="•"/>
            </a:pPr>
            <a:r>
              <a:rPr lang="en-US" sz="1942" spc="194">
                <a:solidFill>
                  <a:srgbClr val="FFFFFF"/>
                </a:solidFill>
                <a:latin typeface="Lato Bold"/>
                <a:hlinkClick r:id="rId7" tooltip="https://www.google.com/search?sca_esv=576194101&amp;rlz=1C1VDKB_enIN966IN966&amp;hl=en&amp;biw=1536&amp;bih=695&amp;sxsrf=AM9HkKnEzV4HcYucRUkiSu6o76E4DtjKkA:1698174706686&amp;q=abbott+laboratories+stock+price&amp;stick=H4sIAAAAAAAAAONgecRoyi3w8sc9YSmdSWtOXmNU4-IKzsgvd80rySypFJLgYoOy-KR4uLj0c_UNzKuyq0wseBaxyicmJeWXlCjkJCblFyWW5BdlphYrFJfkJ2crFBRlJqcCAEbFwaVcAAAA&amp;sa=X&amp;ved=2ahUKEwjl5KHhsY-CAxV8FFkFHX0kC8UQ6BN6BAheEAI"/>
              </a:rPr>
              <a:t>STOCK PRICE</a:t>
            </a:r>
            <a:r>
              <a:rPr lang="en-US" sz="1942" spc="194">
                <a:solidFill>
                  <a:srgbClr val="FFFFFF"/>
                </a:solidFill>
                <a:latin typeface="Lato Bold"/>
              </a:rPr>
              <a:t>: </a:t>
            </a:r>
            <a:r>
              <a:rPr lang="en-US" sz="1942" spc="194">
                <a:solidFill>
                  <a:srgbClr val="FFFFFF"/>
                </a:solidFill>
                <a:latin typeface="Lato Bold"/>
                <a:hlinkClick r:id="rId8" tooltip="https://www.google.com/search?sca_esv=576194101&amp;rlz=1C1VDKB_enIN966IN966&amp;hl=en&amp;biw=1536&amp;bih=695&amp;sxsrf=AM9HkKnEzV4HcYucRUkiSu6o76E4DtjKkA:1698174706686&amp;q=NYSE:+ABT&amp;stick=H4sIAAAAAAAAAONgecRoyi3w8sc9YSmdSWtOXmNU4-IKzsgvd80rySypFJLgYoOy-KR4uLj0c_UNzKuyq0wseBaxcvpFBrtaKTg6hQAALDawd0YAAAA&amp;sa=X&amp;ved=2ahUKEwjl5KHhsY-CAxV8FFkFHX0kC8UQsRV6BAheEAM"/>
              </a:rPr>
              <a:t>ABT</a:t>
            </a:r>
            <a:r>
              <a:rPr lang="en-US" sz="1942" spc="194">
                <a:solidFill>
                  <a:srgbClr val="FFFFFF"/>
                </a:solidFill>
                <a:latin typeface="Lato Bold"/>
              </a:rPr>
              <a:t> (NYSE) $94.99</a:t>
            </a:r>
          </a:p>
          <a:p>
            <a:pPr marL="419292" lvl="1" indent="-209646">
              <a:lnSpc>
                <a:spcPts val="2718"/>
              </a:lnSpc>
              <a:buFont typeface="Arial"/>
              <a:buChar char="•"/>
            </a:pPr>
            <a:r>
              <a:rPr lang="en-US" sz="1942" spc="194">
                <a:solidFill>
                  <a:srgbClr val="FFFFFF"/>
                </a:solidFill>
                <a:latin typeface="Lato Bold"/>
              </a:rPr>
              <a:t>AS OF SEP 2023, REVENUE- 10.14B</a:t>
            </a:r>
          </a:p>
          <a:p>
            <a:pPr marL="419292" lvl="1" indent="-209646">
              <a:lnSpc>
                <a:spcPts val="2718"/>
              </a:lnSpc>
              <a:buFont typeface="Arial"/>
              <a:buChar char="•"/>
            </a:pPr>
            <a:r>
              <a:rPr lang="en-US" sz="1942" spc="194">
                <a:solidFill>
                  <a:srgbClr val="FFFFFF"/>
                </a:solidFill>
                <a:latin typeface="Lato Bold"/>
              </a:rPr>
              <a:t>NET INCOME- 1.44B</a:t>
            </a:r>
          </a:p>
          <a:p>
            <a:pPr marL="419292" lvl="1" indent="-209646">
              <a:lnSpc>
                <a:spcPts val="2718"/>
              </a:lnSpc>
              <a:buFont typeface="Arial"/>
              <a:buChar char="•"/>
            </a:pPr>
            <a:r>
              <a:rPr lang="en-US" sz="1942" spc="194">
                <a:solidFill>
                  <a:srgbClr val="FFFFFF"/>
                </a:solidFill>
                <a:latin typeface="Lato Bold"/>
              </a:rPr>
              <a:t>DILUTED EPS- 0.82</a:t>
            </a:r>
          </a:p>
          <a:p>
            <a:pPr marL="419292" lvl="1" indent="-209646">
              <a:lnSpc>
                <a:spcPts val="2718"/>
              </a:lnSpc>
              <a:buFont typeface="Arial"/>
              <a:buChar char="•"/>
            </a:pPr>
            <a:r>
              <a:rPr lang="en-US" sz="1942" spc="194">
                <a:solidFill>
                  <a:srgbClr val="FFFFFF"/>
                </a:solidFill>
                <a:latin typeface="Lato Bold"/>
              </a:rPr>
              <a:t>NET PROFIT MARGIN- 14.16%</a:t>
            </a:r>
          </a:p>
          <a:p>
            <a:pPr marL="419292" lvl="1" indent="-209646">
              <a:lnSpc>
                <a:spcPts val="2718"/>
              </a:lnSpc>
              <a:buFont typeface="Arial"/>
              <a:buChar char="•"/>
            </a:pPr>
            <a:r>
              <a:rPr lang="en-US" sz="1942" spc="194">
                <a:solidFill>
                  <a:srgbClr val="FFFFFF"/>
                </a:solidFill>
                <a:latin typeface="Lato Bold"/>
              </a:rPr>
              <a:t>OPERATING INCOME- 1.68B</a:t>
            </a:r>
          </a:p>
        </p:txBody>
      </p:sp>
      <p:sp>
        <p:nvSpPr>
          <p:cNvPr id="27" name="TextBox 27"/>
          <p:cNvSpPr txBox="1"/>
          <p:nvPr/>
        </p:nvSpPr>
        <p:spPr>
          <a:xfrm>
            <a:off x="12353594" y="7234859"/>
            <a:ext cx="5320344" cy="2594610"/>
          </a:xfrm>
          <a:prstGeom prst="rect">
            <a:avLst/>
          </a:prstGeom>
        </p:spPr>
        <p:txBody>
          <a:bodyPr lIns="0" tIns="0" rIns="0" bIns="0" rtlCol="0" anchor="t">
            <a:spAutoFit/>
          </a:bodyPr>
          <a:lstStyle/>
          <a:p>
            <a:pPr marL="453387" lvl="1" indent="-226693">
              <a:lnSpc>
                <a:spcPts val="2939"/>
              </a:lnSpc>
              <a:buFont typeface="Arial"/>
              <a:buChar char="•"/>
            </a:pPr>
            <a:r>
              <a:rPr lang="en-US" sz="2099" spc="209">
                <a:solidFill>
                  <a:srgbClr val="FFFFFF"/>
                </a:solidFill>
                <a:latin typeface="Lato Bold"/>
              </a:rPr>
              <a:t>STOCK PRICE: SYK (NYSE) $264.11</a:t>
            </a:r>
          </a:p>
          <a:p>
            <a:pPr marL="453387" lvl="1" indent="-226693">
              <a:lnSpc>
                <a:spcPts val="2939"/>
              </a:lnSpc>
              <a:buFont typeface="Arial"/>
              <a:buChar char="•"/>
            </a:pPr>
            <a:r>
              <a:rPr lang="en-US" sz="2099" spc="209">
                <a:solidFill>
                  <a:srgbClr val="FFFFFF"/>
                </a:solidFill>
                <a:latin typeface="Lato Bold"/>
                <a:hlinkClick r:id="rId5" tooltip="https://www.google.com/search?sa=X&amp;sca_esv=576194101&amp;rlz=1C1VDKB_enIN966IN966&amp;hl=en&amp;biw=1536&amp;bih=695&amp;sxsrf=AM9HkKlO48ueaCX8C1Dqu6h_7QhdFMgQZg:1698174520587&amp;q=johnson+and+johnson+stock+price&amp;stick=H4sIAAAAAAAAAONgecRoyi3w8sc9YSmdSWtOXmNU4-IKzsgvd80rySypFJLgYoOy-KR4uLj0c_UNzKtyzE0KeBaxymflZ-QV5-cpJOalKMDYxSX5ydkKBUWZyakA5AXl9lwAAAA&amp;ved=2ahUKEwj_g8OIsY-CAxVNKVkFHZ0PDvMQ6BN6BAhdEAI"/>
              </a:rPr>
              <a:t>REVENUE</a:t>
            </a:r>
            <a:r>
              <a:rPr lang="en-US" sz="2099" spc="209">
                <a:solidFill>
                  <a:srgbClr val="FFFFFF"/>
                </a:solidFill>
                <a:latin typeface="Lato Bold"/>
              </a:rPr>
              <a:t>- </a:t>
            </a:r>
            <a:r>
              <a:rPr lang="en-US" sz="2099" spc="209">
                <a:solidFill>
                  <a:srgbClr val="FFFFFF"/>
                </a:solidFill>
                <a:latin typeface="Lato Bold"/>
                <a:hlinkClick r:id="rId5" tooltip="https://www.google.com/search?sa=X&amp;sca_esv=576194101&amp;rlz=1C1VDKB_enIN966IN966&amp;hl=en&amp;biw=1536&amp;bih=695&amp;sxsrf=AM9HkKlO48ueaCX8C1Dqu6h_7QhdFMgQZg:1698174520587&amp;q=johnson+and+johnson+stock+price&amp;stick=H4sIAAAAAAAAAONgecRoyi3w8sc9YSmdSWtOXmNU4-IKzsgvd80rySypFJLgYoOy-KR4uLj0c_UNzKtyzE0KeBaxymflZ-QV5-cpJOalKMDYxSX5ydkKBUWZyakA5AXl9lwAAAA&amp;ved=2ahUKEwj_g8OIsY-CAxVNKVkFHZ0PDvMQ6BN6BAhdEAI"/>
              </a:rPr>
              <a:t>5B</a:t>
            </a:r>
          </a:p>
          <a:p>
            <a:pPr marL="453387" lvl="1" indent="-226693">
              <a:lnSpc>
                <a:spcPts val="2939"/>
              </a:lnSpc>
              <a:buFont typeface="Arial"/>
              <a:buChar char="•"/>
            </a:pPr>
            <a:r>
              <a:rPr lang="en-US" sz="2099" spc="209">
                <a:solidFill>
                  <a:srgbClr val="FFFFFF"/>
                </a:solidFill>
                <a:latin typeface="Lato Bold"/>
                <a:hlinkClick r:id="rId5" tooltip="https://www.google.com/search?sa=X&amp;sca_esv=576194101&amp;rlz=1C1VDKB_enIN966IN966&amp;hl=en&amp;biw=1536&amp;bih=695&amp;sxsrf=AM9HkKlO48ueaCX8C1Dqu6h_7QhdFMgQZg:1698174520587&amp;q=johnson+and+johnson+stock+price&amp;stick=H4sIAAAAAAAAAONgecRoyi3w8sc9YSmdSWtOXmNU4-IKzsgvd80rySypFJLgYoOy-KR4uLj0c_UNzKtyzE0KeBaxymflZ-QV5-cpJOalKMDYxSX5ydkKBUWZyakA5AXl9lwAAAA&amp;ved=2ahUKEwj_g8OIsY-CAxVNKVkFHZ0PDvMQ6BN6BAhdEAI"/>
              </a:rPr>
              <a:t>Net income</a:t>
            </a:r>
            <a:r>
              <a:rPr lang="en-US" sz="2099" spc="209">
                <a:solidFill>
                  <a:srgbClr val="FFFFFF"/>
                </a:solidFill>
                <a:latin typeface="Lato Bold"/>
              </a:rPr>
              <a:t>- </a:t>
            </a:r>
            <a:r>
              <a:rPr lang="en-US" sz="2099" spc="209">
                <a:solidFill>
                  <a:srgbClr val="FFFFFF"/>
                </a:solidFill>
                <a:latin typeface="Lato Bold"/>
                <a:hlinkClick r:id="rId5" tooltip="https://www.google.com/search?sa=X&amp;sca_esv=576194101&amp;rlz=1C1VDKB_enIN966IN966&amp;hl=en&amp;biw=1536&amp;bih=695&amp;sxsrf=AM9HkKlO48ueaCX8C1Dqu6h_7QhdFMgQZg:1698174520587&amp;q=johnson+and+johnson+stock+price&amp;stick=H4sIAAAAAAAAAONgecRoyi3w8sc9YSmdSWtOXmNU4-IKzsgvd80rySypFJLgYoOy-KR4uLj0c_UNzKtyzE0KeBaxymflZ-QV5-cpJOalKMDYxSX5ydkKBUWZyakA5AXl9lwAAAA&amp;ved=2ahUKEwj_g8OIsY-CAxVNKVkFHZ0PDvMQ6BN6BAhdEAI"/>
              </a:rPr>
              <a:t>738M</a:t>
            </a:r>
          </a:p>
          <a:p>
            <a:pPr marL="453387" lvl="1" indent="-226693">
              <a:lnSpc>
                <a:spcPts val="2939"/>
              </a:lnSpc>
              <a:buFont typeface="Arial"/>
              <a:buChar char="•"/>
            </a:pPr>
            <a:r>
              <a:rPr lang="en-US" sz="2099" spc="209">
                <a:solidFill>
                  <a:srgbClr val="FFFFFF"/>
                </a:solidFill>
                <a:latin typeface="Lato Bold"/>
                <a:hlinkClick r:id="rId5" tooltip="https://www.google.com/search?sa=X&amp;sca_esv=576194101&amp;rlz=1C1VDKB_enIN966IN966&amp;hl=en&amp;biw=1536&amp;bih=695&amp;sxsrf=AM9HkKlO48ueaCX8C1Dqu6h_7QhdFMgQZg:1698174520587&amp;q=johnson+and+johnson+stock+price&amp;stick=H4sIAAAAAAAAAONgecRoyi3w8sc9YSmdSWtOXmNU4-IKzsgvd80rySypFJLgYoOy-KR4uLj0c_UNzKtyzE0KeBaxymflZ-QV5-cpJOalKMDYxSX5ydkKBUWZyakA5AXl9lwAAAA&amp;ved=2ahUKEwj_g8OIsY-CAxVNKVkFHZ0PDvMQ6BN6BAhdEAI"/>
              </a:rPr>
              <a:t>Diluted EPS</a:t>
            </a:r>
            <a:r>
              <a:rPr lang="en-US" sz="2099" spc="209">
                <a:solidFill>
                  <a:srgbClr val="FFFFFF"/>
                </a:solidFill>
                <a:latin typeface="Lato Bold"/>
              </a:rPr>
              <a:t>- </a:t>
            </a:r>
            <a:r>
              <a:rPr lang="en-US" sz="2099" spc="209">
                <a:solidFill>
                  <a:srgbClr val="FFFFFF"/>
                </a:solidFill>
                <a:latin typeface="Lato Bold"/>
                <a:hlinkClick r:id="rId5" tooltip="https://www.google.com/search?sa=X&amp;sca_esv=576194101&amp;rlz=1C1VDKB_enIN966IN966&amp;hl=en&amp;biw=1536&amp;bih=695&amp;sxsrf=AM9HkKlO48ueaCX8C1Dqu6h_7QhdFMgQZg:1698174520587&amp;q=johnson+and+johnson+stock+price&amp;stick=H4sIAAAAAAAAAONgecRoyi3w8sc9YSmdSWtOXmNU4-IKzsgvd80rySypFJLgYoOy-KR4uLj0c_UNzKtyzE0KeBaxymflZ-QV5-cpJOalKMDYxSX5ydkKBUWZyakA5AXl9lwAAAA&amp;ved=2ahUKEwj_g8OIsY-CAxVNKVkFHZ0PDvMQ6BN6BAhdEAI"/>
              </a:rPr>
              <a:t>1.93</a:t>
            </a:r>
          </a:p>
          <a:p>
            <a:pPr marL="453387" lvl="1" indent="-226693">
              <a:lnSpc>
                <a:spcPts val="2939"/>
              </a:lnSpc>
              <a:buFont typeface="Arial"/>
              <a:buChar char="•"/>
            </a:pPr>
            <a:r>
              <a:rPr lang="en-US" sz="2099" spc="209">
                <a:solidFill>
                  <a:srgbClr val="FFFFFF"/>
                </a:solidFill>
                <a:latin typeface="Lato Bold"/>
                <a:hlinkClick r:id="rId5" tooltip="https://www.google.com/search?sa=X&amp;sca_esv=576194101&amp;rlz=1C1VDKB_enIN966IN966&amp;hl=en&amp;biw=1536&amp;bih=695&amp;sxsrf=AM9HkKlO48ueaCX8C1Dqu6h_7QhdFMgQZg:1698174520587&amp;q=johnson+and+johnson+stock+price&amp;stick=H4sIAAAAAAAAAONgecRoyi3w8sc9YSmdSWtOXmNU4-IKzsgvd80rySypFJLgYoOy-KR4uLj0c_UNzKtyzE0KeBaxymflZ-QV5-cpJOalKMDYxSX5ydkKBUWZyakA5AXl9lwAAAA&amp;ved=2ahUKEwj_g8OIsY-CAxVNKVkFHZ0PDvMQ6BN6BAhdEAI"/>
              </a:rPr>
              <a:t>Net profit margin</a:t>
            </a:r>
            <a:r>
              <a:rPr lang="en-US" sz="2099" spc="209">
                <a:solidFill>
                  <a:srgbClr val="FFFFFF"/>
                </a:solidFill>
                <a:latin typeface="Lato Bold"/>
              </a:rPr>
              <a:t>- </a:t>
            </a:r>
            <a:r>
              <a:rPr lang="en-US" sz="2099" spc="209">
                <a:solidFill>
                  <a:srgbClr val="FFFFFF"/>
                </a:solidFill>
                <a:latin typeface="Lato Bold"/>
                <a:hlinkClick r:id="rId5" tooltip="https://www.google.com/search?sa=X&amp;sca_esv=576194101&amp;rlz=1C1VDKB_enIN966IN966&amp;hl=en&amp;biw=1536&amp;bih=695&amp;sxsrf=AM9HkKlO48ueaCX8C1Dqu6h_7QhdFMgQZg:1698174520587&amp;q=johnson+and+johnson+stock+price&amp;stick=H4sIAAAAAAAAAONgecRoyi3w8sc9YSmdSWtOXmNU4-IKzsgvd80rySypFJLgYoOy-KR4uLj0c_UNzKtyzE0KeBaxymflZ-QV5-cpJOalKMDYxSX5ydkKBUWZyakA5AXl9lwAAAA&amp;ved=2ahUKEwj_g8OIsY-CAxVNKVkFHZ0PDvMQ6BN6BAhdEAI"/>
              </a:rPr>
              <a:t>14.77%</a:t>
            </a:r>
          </a:p>
          <a:p>
            <a:pPr marL="453387" lvl="1" indent="-226693">
              <a:lnSpc>
                <a:spcPts val="2939"/>
              </a:lnSpc>
              <a:buFont typeface="Arial"/>
              <a:buChar char="•"/>
            </a:pPr>
            <a:r>
              <a:rPr lang="en-US" sz="2099" spc="209">
                <a:solidFill>
                  <a:srgbClr val="FFFFFF"/>
                </a:solidFill>
                <a:latin typeface="Lato Bold"/>
                <a:hlinkClick r:id="rId5" tooltip="https://www.google.com/search?sa=X&amp;sca_esv=576194101&amp;rlz=1C1VDKB_enIN966IN966&amp;hl=en&amp;biw=1536&amp;bih=695&amp;sxsrf=AM9HkKlO48ueaCX8C1Dqu6h_7QhdFMgQZg:1698174520587&amp;q=johnson+and+johnson+stock+price&amp;stick=H4sIAAAAAAAAAONgecRoyi3w8sc9YSmdSWtOXmNU4-IKzsgvd80rySypFJLgYoOy-KR4uLj0c_UNzKtyzE0KeBaxymflZ-QV5-cpJOalKMDYxSX5ydkKBUWZyakA5AXl9lwAAAA&amp;ved=2ahUKEwj_g8OIsY-CAxVNKVkFHZ0PDvMQ6BN6BAhdEAI"/>
              </a:rPr>
              <a:t>Operating income</a:t>
            </a:r>
            <a:r>
              <a:rPr lang="en-US" sz="2099" spc="209">
                <a:solidFill>
                  <a:srgbClr val="FFFFFF"/>
                </a:solidFill>
                <a:latin typeface="Lato Bold"/>
              </a:rPr>
              <a:t>- </a:t>
            </a:r>
            <a:r>
              <a:rPr lang="en-US" sz="2099" spc="209">
                <a:solidFill>
                  <a:srgbClr val="FFFFFF"/>
                </a:solidFill>
                <a:latin typeface="Lato Bold"/>
                <a:hlinkClick r:id="rId5" tooltip="https://www.google.com/search?sa=X&amp;sca_esv=576194101&amp;rlz=1C1VDKB_enIN966IN966&amp;hl=en&amp;biw=1536&amp;bih=695&amp;sxsrf=AM9HkKlO48ueaCX8C1Dqu6h_7QhdFMgQZg:1698174520587&amp;q=johnson+and+johnson+stock+price&amp;stick=H4sIAAAAAAAAAONgecRoyi3w8sc9YSmdSWtOXmNU4-IKzsgvd80rySypFJLgYoOy-KR4uLj0c_UNzKtyzE0KeBaxymflZ-QV5-cpJOalKMDYxSX5ydkKBUWZyakA5AXl9lwAAAA&amp;ved=2ahUKEwj_g8OIsY-CAxVNKVkFHZ0PDvMQ6BN6BAhdEAI"/>
              </a:rPr>
              <a:t>1.04B</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6816" y="0"/>
            <a:ext cx="452408" cy="10287000"/>
            <a:chOff x="0" y="0"/>
            <a:chExt cx="165040" cy="3752725"/>
          </a:xfrm>
        </p:grpSpPr>
        <p:sp>
          <p:nvSpPr>
            <p:cNvPr id="3" name="Freeform 3"/>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sp>
      </p:grpSp>
      <p:grpSp>
        <p:nvGrpSpPr>
          <p:cNvPr id="4" name="Group 4"/>
          <p:cNvGrpSpPr/>
          <p:nvPr/>
        </p:nvGrpSpPr>
        <p:grpSpPr>
          <a:xfrm rot="-2700000">
            <a:off x="12190278" y="55428"/>
            <a:ext cx="10176144" cy="10176144"/>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B4A9D"/>
            </a:solidFill>
          </p:spPr>
        </p:sp>
      </p:grpSp>
      <p:grpSp>
        <p:nvGrpSpPr>
          <p:cNvPr id="6" name="Group 6"/>
          <p:cNvGrpSpPr/>
          <p:nvPr/>
        </p:nvGrpSpPr>
        <p:grpSpPr>
          <a:xfrm rot="2700000">
            <a:off x="12628620" y="445887"/>
            <a:ext cx="9395227" cy="939522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11524419" y="8043030"/>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0" name="Group 10"/>
          <p:cNvGrpSpPr/>
          <p:nvPr/>
        </p:nvGrpSpPr>
        <p:grpSpPr>
          <a:xfrm rot="2700000">
            <a:off x="11524419" y="-3920369"/>
            <a:ext cx="6164339" cy="6164339"/>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2" name="Group 12"/>
          <p:cNvGrpSpPr/>
          <p:nvPr/>
        </p:nvGrpSpPr>
        <p:grpSpPr>
          <a:xfrm rot="-5400000">
            <a:off x="4980926" y="-2587876"/>
            <a:ext cx="1629197" cy="7951652"/>
            <a:chOff x="0" y="0"/>
            <a:chExt cx="2354580" cy="11492046"/>
          </a:xfrm>
        </p:grpSpPr>
        <p:sp>
          <p:nvSpPr>
            <p:cNvPr id="13" name="Freeform 13"/>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sp>
      </p:grpSp>
      <p:sp>
        <p:nvSpPr>
          <p:cNvPr id="14" name="TextBox 14"/>
          <p:cNvSpPr txBox="1"/>
          <p:nvPr/>
        </p:nvSpPr>
        <p:spPr>
          <a:xfrm>
            <a:off x="2123218" y="878380"/>
            <a:ext cx="7020782" cy="895350"/>
          </a:xfrm>
          <a:prstGeom prst="rect">
            <a:avLst/>
          </a:prstGeom>
        </p:spPr>
        <p:txBody>
          <a:bodyPr lIns="0" tIns="0" rIns="0" bIns="0" rtlCol="0" anchor="t">
            <a:spAutoFit/>
          </a:bodyPr>
          <a:lstStyle/>
          <a:p>
            <a:pPr algn="ctr">
              <a:lnSpc>
                <a:spcPts val="6300"/>
              </a:lnSpc>
            </a:pPr>
            <a:r>
              <a:rPr lang="en-US" sz="6000" spc="300">
                <a:solidFill>
                  <a:srgbClr val="FFFFFF"/>
                </a:solidFill>
                <a:latin typeface="Poppins Ultra-Bold"/>
              </a:rPr>
              <a:t>WHY?</a:t>
            </a:r>
          </a:p>
        </p:txBody>
      </p:sp>
      <p:sp>
        <p:nvSpPr>
          <p:cNvPr id="15" name="Freeform 15"/>
          <p:cNvSpPr/>
          <p:nvPr/>
        </p:nvSpPr>
        <p:spPr>
          <a:xfrm>
            <a:off x="14264736" y="4019370"/>
            <a:ext cx="2693994" cy="2248260"/>
          </a:xfrm>
          <a:custGeom>
            <a:avLst/>
            <a:gdLst/>
            <a:ahLst/>
            <a:cxnLst/>
            <a:rect l="l" t="t" r="r" b="b"/>
            <a:pathLst>
              <a:path w="2693994" h="2248260">
                <a:moveTo>
                  <a:pt x="0" y="0"/>
                </a:moveTo>
                <a:lnTo>
                  <a:pt x="2693994" y="0"/>
                </a:lnTo>
                <a:lnTo>
                  <a:pt x="2693994" y="2248260"/>
                </a:lnTo>
                <a:lnTo>
                  <a:pt x="0" y="22482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6" name="Group 16"/>
          <p:cNvGrpSpPr/>
          <p:nvPr/>
        </p:nvGrpSpPr>
        <p:grpSpPr>
          <a:xfrm rot="-5400000">
            <a:off x="568482" y="2554884"/>
            <a:ext cx="829509" cy="1966473"/>
            <a:chOff x="0" y="0"/>
            <a:chExt cx="2354580" cy="5581882"/>
          </a:xfrm>
        </p:grpSpPr>
        <p:sp>
          <p:nvSpPr>
            <p:cNvPr id="17" name="Freeform 17"/>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18" name="TextBox 18"/>
          <p:cNvSpPr txBox="1"/>
          <p:nvPr/>
        </p:nvSpPr>
        <p:spPr>
          <a:xfrm>
            <a:off x="2123218" y="3261945"/>
            <a:ext cx="9326363" cy="701674"/>
          </a:xfrm>
          <a:prstGeom prst="rect">
            <a:avLst/>
          </a:prstGeom>
        </p:spPr>
        <p:txBody>
          <a:bodyPr lIns="0" tIns="0" rIns="0" bIns="0" rtlCol="0" anchor="t">
            <a:spAutoFit/>
          </a:bodyPr>
          <a:lstStyle/>
          <a:p>
            <a:pPr marL="0" lvl="0" indent="0" algn="l">
              <a:lnSpc>
                <a:spcPts val="2800"/>
              </a:lnSpc>
              <a:spcBef>
                <a:spcPct val="0"/>
              </a:spcBef>
            </a:pPr>
            <a:r>
              <a:rPr lang="en-US" sz="2000" u="none" strike="noStrike" spc="200">
                <a:solidFill>
                  <a:srgbClr val="2B4A9D"/>
                </a:solidFill>
                <a:latin typeface="Lato Bold"/>
              </a:rPr>
              <a:t>All belong to medical device industry and offer products/services related to surgical procedures </a:t>
            </a:r>
          </a:p>
        </p:txBody>
      </p:sp>
      <p:grpSp>
        <p:nvGrpSpPr>
          <p:cNvPr id="19" name="Group 19"/>
          <p:cNvGrpSpPr/>
          <p:nvPr/>
        </p:nvGrpSpPr>
        <p:grpSpPr>
          <a:xfrm rot="-5400000">
            <a:off x="568482" y="3884156"/>
            <a:ext cx="829509" cy="1966473"/>
            <a:chOff x="0" y="0"/>
            <a:chExt cx="2354580" cy="5581882"/>
          </a:xfrm>
        </p:grpSpPr>
        <p:sp>
          <p:nvSpPr>
            <p:cNvPr id="20" name="Freeform 20"/>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21" name="TextBox 21"/>
          <p:cNvSpPr txBox="1"/>
          <p:nvPr/>
        </p:nvSpPr>
        <p:spPr>
          <a:xfrm>
            <a:off x="2123218" y="4492743"/>
            <a:ext cx="8300081" cy="701674"/>
          </a:xfrm>
          <a:prstGeom prst="rect">
            <a:avLst/>
          </a:prstGeom>
        </p:spPr>
        <p:txBody>
          <a:bodyPr lIns="0" tIns="0" rIns="0" bIns="0" rtlCol="0" anchor="t">
            <a:spAutoFit/>
          </a:bodyPr>
          <a:lstStyle/>
          <a:p>
            <a:pPr>
              <a:lnSpc>
                <a:spcPts val="2800"/>
              </a:lnSpc>
            </a:pPr>
            <a:r>
              <a:rPr lang="en-US" sz="2000" spc="200">
                <a:solidFill>
                  <a:srgbClr val="2B4A9D"/>
                </a:solidFill>
                <a:latin typeface="Lato Bold"/>
              </a:rPr>
              <a:t>All the companies have demonstrated steady revenue growth over the past several years</a:t>
            </a:r>
          </a:p>
        </p:txBody>
      </p:sp>
      <p:grpSp>
        <p:nvGrpSpPr>
          <p:cNvPr id="22" name="Group 22"/>
          <p:cNvGrpSpPr/>
          <p:nvPr/>
        </p:nvGrpSpPr>
        <p:grpSpPr>
          <a:xfrm rot="-5400000">
            <a:off x="568482" y="5213428"/>
            <a:ext cx="829509" cy="1966473"/>
            <a:chOff x="0" y="0"/>
            <a:chExt cx="2354580" cy="5581882"/>
          </a:xfrm>
        </p:grpSpPr>
        <p:sp>
          <p:nvSpPr>
            <p:cNvPr id="23" name="Freeform 23"/>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24" name="TextBox 24"/>
          <p:cNvSpPr txBox="1"/>
          <p:nvPr/>
        </p:nvSpPr>
        <p:spPr>
          <a:xfrm>
            <a:off x="2123218" y="5920490"/>
            <a:ext cx="8871516" cy="630554"/>
          </a:xfrm>
          <a:prstGeom prst="rect">
            <a:avLst/>
          </a:prstGeom>
        </p:spPr>
        <p:txBody>
          <a:bodyPr lIns="0" tIns="0" rIns="0" bIns="0" rtlCol="0" anchor="t">
            <a:spAutoFit/>
          </a:bodyPr>
          <a:lstStyle/>
          <a:p>
            <a:pPr>
              <a:lnSpc>
                <a:spcPts val="2520"/>
              </a:lnSpc>
            </a:pPr>
            <a:r>
              <a:rPr lang="en-US" sz="1800" spc="180">
                <a:solidFill>
                  <a:srgbClr val="2B4A9D"/>
                </a:solidFill>
                <a:latin typeface="Lato Bold"/>
              </a:rPr>
              <a:t>All the companies have relatively similar profitability levels and operating margins</a:t>
            </a:r>
          </a:p>
        </p:txBody>
      </p:sp>
      <p:grpSp>
        <p:nvGrpSpPr>
          <p:cNvPr id="25" name="Group 25"/>
          <p:cNvGrpSpPr/>
          <p:nvPr/>
        </p:nvGrpSpPr>
        <p:grpSpPr>
          <a:xfrm rot="-5400000">
            <a:off x="568482" y="6542700"/>
            <a:ext cx="829509" cy="1966473"/>
            <a:chOff x="0" y="0"/>
            <a:chExt cx="2354580" cy="5581882"/>
          </a:xfrm>
        </p:grpSpPr>
        <p:sp>
          <p:nvSpPr>
            <p:cNvPr id="26" name="Freeform 26"/>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27" name="TextBox 27"/>
          <p:cNvSpPr txBox="1"/>
          <p:nvPr/>
        </p:nvSpPr>
        <p:spPr>
          <a:xfrm>
            <a:off x="2123218" y="7249762"/>
            <a:ext cx="8300081" cy="630555"/>
          </a:xfrm>
          <a:prstGeom prst="rect">
            <a:avLst/>
          </a:prstGeom>
        </p:spPr>
        <p:txBody>
          <a:bodyPr lIns="0" tIns="0" rIns="0" bIns="0" rtlCol="0" anchor="t">
            <a:spAutoFit/>
          </a:bodyPr>
          <a:lstStyle/>
          <a:p>
            <a:pPr>
              <a:lnSpc>
                <a:spcPts val="2520"/>
              </a:lnSpc>
            </a:pPr>
            <a:r>
              <a:rPr lang="en-US" sz="1800" spc="179">
                <a:solidFill>
                  <a:srgbClr val="2B4A9D"/>
                </a:solidFill>
                <a:latin typeface="Lato Bold"/>
              </a:rPr>
              <a:t>Each company invests significantly in R&amp;D and new product development in the medical device space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4A9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148232" y="2950971"/>
            <a:ext cx="5143883" cy="5135653"/>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5271FF"/>
            </a:solidFill>
          </p:spPr>
        </p:sp>
      </p:grpSp>
      <p:grpSp>
        <p:nvGrpSpPr>
          <p:cNvPr id="4" name="Group 4"/>
          <p:cNvGrpSpPr/>
          <p:nvPr/>
        </p:nvGrpSpPr>
        <p:grpSpPr>
          <a:xfrm rot="5400000">
            <a:off x="-1258" y="5249"/>
            <a:ext cx="6561483" cy="6550984"/>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5271FF"/>
            </a:solidFill>
          </p:spPr>
        </p:sp>
      </p:grpSp>
      <p:grpSp>
        <p:nvGrpSpPr>
          <p:cNvPr id="6" name="Group 6"/>
          <p:cNvGrpSpPr>
            <a:grpSpLocks noChangeAspect="1"/>
          </p:cNvGrpSpPr>
          <p:nvPr/>
        </p:nvGrpSpPr>
        <p:grpSpPr>
          <a:xfrm>
            <a:off x="15448324" y="8090739"/>
            <a:ext cx="2020696" cy="2020696"/>
            <a:chOff x="0" y="0"/>
            <a:chExt cx="6350000" cy="6350000"/>
          </a:xfrm>
        </p:grpSpPr>
        <p:sp>
          <p:nvSpPr>
            <p:cNvPr id="7" name="Freeform 7"/>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l="-5522" r="-61325"/>
              </a:stretch>
            </a:blipFill>
          </p:spPr>
        </p:sp>
        <p:sp>
          <p:nvSpPr>
            <p:cNvPr id="8" name="Freeform 8"/>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grpSp>
        <p:nvGrpSpPr>
          <p:cNvPr id="9" name="Group 9"/>
          <p:cNvGrpSpPr>
            <a:grpSpLocks noChangeAspect="1"/>
          </p:cNvGrpSpPr>
          <p:nvPr/>
        </p:nvGrpSpPr>
        <p:grpSpPr>
          <a:xfrm>
            <a:off x="15354126" y="5738699"/>
            <a:ext cx="2020696" cy="2020696"/>
            <a:chOff x="0" y="0"/>
            <a:chExt cx="6350000" cy="6350000"/>
          </a:xfrm>
        </p:grpSpPr>
        <p:sp>
          <p:nvSpPr>
            <p:cNvPr id="10" name="Freeform 10"/>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a:stretch>
            </a:blipFill>
          </p:spPr>
        </p:sp>
        <p:sp>
          <p:nvSpPr>
            <p:cNvPr id="11" name="Freeform 11"/>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grpSp>
        <p:nvGrpSpPr>
          <p:cNvPr id="12" name="Group 12"/>
          <p:cNvGrpSpPr>
            <a:grpSpLocks noChangeAspect="1"/>
          </p:cNvGrpSpPr>
          <p:nvPr/>
        </p:nvGrpSpPr>
        <p:grpSpPr>
          <a:xfrm>
            <a:off x="15354126" y="3593560"/>
            <a:ext cx="1926498" cy="1926498"/>
            <a:chOff x="0" y="0"/>
            <a:chExt cx="6350000" cy="6350000"/>
          </a:xfrm>
        </p:grpSpPr>
        <p:sp>
          <p:nvSpPr>
            <p:cNvPr id="13" name="Freeform 13"/>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a:stretch>
            </a:blipFill>
          </p:spPr>
        </p:sp>
        <p:sp>
          <p:nvSpPr>
            <p:cNvPr id="14" name="Freeform 14"/>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sp>
        <p:nvSpPr>
          <p:cNvPr id="15" name="Freeform 15"/>
          <p:cNvSpPr/>
          <p:nvPr/>
        </p:nvSpPr>
        <p:spPr>
          <a:xfrm>
            <a:off x="3991" y="3280741"/>
            <a:ext cx="13283991" cy="7006259"/>
          </a:xfrm>
          <a:custGeom>
            <a:avLst/>
            <a:gdLst/>
            <a:ahLst/>
            <a:cxnLst/>
            <a:rect l="l" t="t" r="r" b="b"/>
            <a:pathLst>
              <a:path w="13283991" h="7006259">
                <a:moveTo>
                  <a:pt x="0" y="0"/>
                </a:moveTo>
                <a:lnTo>
                  <a:pt x="13283991" y="0"/>
                </a:lnTo>
                <a:lnTo>
                  <a:pt x="13283991" y="7006259"/>
                </a:lnTo>
                <a:lnTo>
                  <a:pt x="0" y="7006259"/>
                </a:lnTo>
                <a:lnTo>
                  <a:pt x="0" y="0"/>
                </a:lnTo>
                <a:close/>
              </a:path>
            </a:pathLst>
          </a:custGeom>
          <a:blipFill>
            <a:blip r:embed="rId5"/>
            <a:stretch>
              <a:fillRect/>
            </a:stretch>
          </a:blipFill>
        </p:spPr>
      </p:sp>
      <p:sp>
        <p:nvSpPr>
          <p:cNvPr id="16" name="Freeform 16"/>
          <p:cNvSpPr/>
          <p:nvPr/>
        </p:nvSpPr>
        <p:spPr>
          <a:xfrm>
            <a:off x="4229" y="1004634"/>
            <a:ext cx="15008516" cy="2276108"/>
          </a:xfrm>
          <a:custGeom>
            <a:avLst/>
            <a:gdLst/>
            <a:ahLst/>
            <a:cxnLst/>
            <a:rect l="l" t="t" r="r" b="b"/>
            <a:pathLst>
              <a:path w="15008516" h="2276108">
                <a:moveTo>
                  <a:pt x="0" y="0"/>
                </a:moveTo>
                <a:lnTo>
                  <a:pt x="15008516" y="0"/>
                </a:lnTo>
                <a:lnTo>
                  <a:pt x="15008516" y="2276107"/>
                </a:lnTo>
                <a:lnTo>
                  <a:pt x="0" y="2276107"/>
                </a:lnTo>
                <a:lnTo>
                  <a:pt x="0" y="0"/>
                </a:lnTo>
                <a:close/>
              </a:path>
            </a:pathLst>
          </a:custGeom>
          <a:blipFill>
            <a:blip r:embed="rId6"/>
            <a:stretch>
              <a:fillRect/>
            </a:stretch>
          </a:blipFill>
        </p:spPr>
      </p:sp>
      <p:sp>
        <p:nvSpPr>
          <p:cNvPr id="17" name="TextBox 17"/>
          <p:cNvSpPr txBox="1"/>
          <p:nvPr/>
        </p:nvSpPr>
        <p:spPr>
          <a:xfrm>
            <a:off x="15632" y="38100"/>
            <a:ext cx="15432692" cy="1072588"/>
          </a:xfrm>
          <a:prstGeom prst="rect">
            <a:avLst/>
          </a:prstGeom>
        </p:spPr>
        <p:txBody>
          <a:bodyPr lIns="0" tIns="0" rIns="0" bIns="0" rtlCol="0" anchor="t">
            <a:spAutoFit/>
          </a:bodyPr>
          <a:lstStyle/>
          <a:p>
            <a:pPr algn="ctr">
              <a:lnSpc>
                <a:spcPts val="7669"/>
              </a:lnSpc>
            </a:pPr>
            <a:r>
              <a:rPr lang="en-US" sz="7303" spc="365">
                <a:solidFill>
                  <a:srgbClr val="FFFFFF"/>
                </a:solidFill>
                <a:latin typeface="Poppins Ultra-Bold"/>
              </a:rPr>
              <a:t>COMPARATIVE ANALYSIS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834" y="2425592"/>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283041" y="-3283041"/>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2926440" y="-292644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6" name="TextBox 16"/>
          <p:cNvSpPr txBox="1"/>
          <p:nvPr/>
        </p:nvSpPr>
        <p:spPr>
          <a:xfrm>
            <a:off x="895350" y="3742663"/>
            <a:ext cx="9233976" cy="4391025"/>
          </a:xfrm>
          <a:prstGeom prst="rect">
            <a:avLst/>
          </a:prstGeom>
        </p:spPr>
        <p:txBody>
          <a:bodyPr lIns="0" tIns="0" rIns="0" bIns="0" rtlCol="0" anchor="t">
            <a:spAutoFit/>
          </a:bodyPr>
          <a:lstStyle/>
          <a:p>
            <a:pPr algn="ctr">
              <a:lnSpc>
                <a:spcPts val="8400"/>
              </a:lnSpc>
            </a:pPr>
            <a:r>
              <a:rPr lang="en-US" sz="8000" spc="400">
                <a:solidFill>
                  <a:srgbClr val="2B4A9D"/>
                </a:solidFill>
                <a:latin typeface="Poppins Ultra-Bold"/>
              </a:rPr>
              <a:t>PRECEDENT TRANSACTIONS ANALYSIS</a:t>
            </a:r>
          </a:p>
          <a:p>
            <a:pPr algn="ctr">
              <a:lnSpc>
                <a:spcPts val="8400"/>
              </a:lnSpc>
            </a:pPr>
            <a:endParaRPr lang="en-US" sz="8000" spc="400">
              <a:solidFill>
                <a:srgbClr val="2B4A9D"/>
              </a:solidFill>
              <a:latin typeface="Poppins Ultra-Bold"/>
            </a:endParaRPr>
          </a:p>
        </p:txBody>
      </p:sp>
      <p:sp>
        <p:nvSpPr>
          <p:cNvPr id="17" name="TextBox 17"/>
          <p:cNvSpPr txBox="1"/>
          <p:nvPr/>
        </p:nvSpPr>
        <p:spPr>
          <a:xfrm>
            <a:off x="3997858" y="2523496"/>
            <a:ext cx="2528376" cy="1190592"/>
          </a:xfrm>
          <a:prstGeom prst="rect">
            <a:avLst/>
          </a:prstGeom>
        </p:spPr>
        <p:txBody>
          <a:bodyPr lIns="0" tIns="0" rIns="0" bIns="0" rtlCol="0" anchor="t">
            <a:spAutoFit/>
          </a:bodyPr>
          <a:lstStyle/>
          <a:p>
            <a:pPr algn="ctr">
              <a:lnSpc>
                <a:spcPts val="8400"/>
              </a:lnSpc>
            </a:pPr>
            <a:r>
              <a:rPr lang="en-US" sz="8000" spc="400">
                <a:solidFill>
                  <a:srgbClr val="FFFFFF"/>
                </a:solidFill>
                <a:latin typeface="Poppins Heavy"/>
              </a:rPr>
              <a:t>2</a:t>
            </a:r>
          </a:p>
        </p:txBody>
      </p:sp>
      <p:grpSp>
        <p:nvGrpSpPr>
          <p:cNvPr id="18" name="Group 18"/>
          <p:cNvGrpSpPr/>
          <p:nvPr/>
        </p:nvGrpSpPr>
        <p:grpSpPr>
          <a:xfrm>
            <a:off x="10129326" y="0"/>
            <a:ext cx="8158674" cy="10287000"/>
            <a:chOff x="0" y="0"/>
            <a:chExt cx="2976306" cy="3752725"/>
          </a:xfrm>
        </p:grpSpPr>
        <p:sp>
          <p:nvSpPr>
            <p:cNvPr id="19" name="Freeform 19"/>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20" name="Freeform 20"/>
          <p:cNvSpPr/>
          <p:nvPr/>
        </p:nvSpPr>
        <p:spPr>
          <a:xfrm>
            <a:off x="12069485" y="3358259"/>
            <a:ext cx="4278356" cy="3570483"/>
          </a:xfrm>
          <a:custGeom>
            <a:avLst/>
            <a:gdLst/>
            <a:ahLst/>
            <a:cxnLst/>
            <a:rect l="l" t="t" r="r" b="b"/>
            <a:pathLst>
              <a:path w="4278356" h="3570483">
                <a:moveTo>
                  <a:pt x="0" y="0"/>
                </a:moveTo>
                <a:lnTo>
                  <a:pt x="4278356" y="0"/>
                </a:lnTo>
                <a:lnTo>
                  <a:pt x="4278356" y="3570482"/>
                </a:lnTo>
                <a:lnTo>
                  <a:pt x="0" y="35704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271F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733024" y="3730767"/>
            <a:ext cx="6561483" cy="65509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sp>
      </p:grpSp>
      <p:grpSp>
        <p:nvGrpSpPr>
          <p:cNvPr id="4" name="Group 4"/>
          <p:cNvGrpSpPr/>
          <p:nvPr/>
        </p:nvGrpSpPr>
        <p:grpSpPr>
          <a:xfrm rot="5400000">
            <a:off x="-5249" y="5249"/>
            <a:ext cx="6561483" cy="6550984"/>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sp>
      </p:grpSp>
      <p:grpSp>
        <p:nvGrpSpPr>
          <p:cNvPr id="6" name="Group 6"/>
          <p:cNvGrpSpPr/>
          <p:nvPr/>
        </p:nvGrpSpPr>
        <p:grpSpPr>
          <a:xfrm rot="-10800000">
            <a:off x="12424741" y="2432057"/>
            <a:ext cx="5178049" cy="7821631"/>
            <a:chOff x="0" y="0"/>
            <a:chExt cx="2354580" cy="3556679"/>
          </a:xfrm>
        </p:grpSpPr>
        <p:sp>
          <p:nvSpPr>
            <p:cNvPr id="7" name="Freeform 7"/>
            <p:cNvSpPr/>
            <p:nvPr/>
          </p:nvSpPr>
          <p:spPr>
            <a:xfrm>
              <a:off x="0" y="0"/>
              <a:ext cx="2353310" cy="3556679"/>
            </a:xfrm>
            <a:custGeom>
              <a:avLst/>
              <a:gdLst/>
              <a:ahLst/>
              <a:cxnLst/>
              <a:rect l="l" t="t" r="r" b="b"/>
              <a:pathLst>
                <a:path w="2353310" h="3556679">
                  <a:moveTo>
                    <a:pt x="784860" y="3489369"/>
                  </a:moveTo>
                  <a:cubicBezTo>
                    <a:pt x="905510" y="3530009"/>
                    <a:pt x="1042670" y="3556679"/>
                    <a:pt x="1177290" y="3556679"/>
                  </a:cubicBezTo>
                  <a:cubicBezTo>
                    <a:pt x="1311910" y="3556679"/>
                    <a:pt x="1441450" y="3533819"/>
                    <a:pt x="1560830" y="3493179"/>
                  </a:cubicBezTo>
                  <a:cubicBezTo>
                    <a:pt x="1563370" y="3491909"/>
                    <a:pt x="1565910" y="3491909"/>
                    <a:pt x="1568450" y="3490639"/>
                  </a:cubicBezTo>
                  <a:cubicBezTo>
                    <a:pt x="2016760" y="3328079"/>
                    <a:pt x="2346960" y="2898819"/>
                    <a:pt x="2353310" y="2395053"/>
                  </a:cubicBezTo>
                  <a:lnTo>
                    <a:pt x="2353310" y="0"/>
                  </a:lnTo>
                  <a:lnTo>
                    <a:pt x="0" y="0"/>
                  </a:lnTo>
                  <a:lnTo>
                    <a:pt x="0" y="2393254"/>
                  </a:lnTo>
                  <a:cubicBezTo>
                    <a:pt x="6350" y="2901359"/>
                    <a:pt x="331470" y="3330619"/>
                    <a:pt x="784860" y="3489369"/>
                  </a:cubicBezTo>
                  <a:close/>
                </a:path>
              </a:pathLst>
            </a:custGeom>
            <a:solidFill>
              <a:srgbClr val="2B4A9D"/>
            </a:solidFill>
          </p:spPr>
        </p:sp>
      </p:grpSp>
      <p:grpSp>
        <p:nvGrpSpPr>
          <p:cNvPr id="8" name="Group 8"/>
          <p:cNvGrpSpPr/>
          <p:nvPr/>
        </p:nvGrpSpPr>
        <p:grpSpPr>
          <a:xfrm rot="-10800000">
            <a:off x="6554976" y="2432057"/>
            <a:ext cx="5178049" cy="7854943"/>
            <a:chOff x="0" y="0"/>
            <a:chExt cx="2354580" cy="3571826"/>
          </a:xfrm>
        </p:grpSpPr>
        <p:sp>
          <p:nvSpPr>
            <p:cNvPr id="9" name="Freeform 9"/>
            <p:cNvSpPr/>
            <p:nvPr/>
          </p:nvSpPr>
          <p:spPr>
            <a:xfrm>
              <a:off x="0" y="0"/>
              <a:ext cx="2353310" cy="3571827"/>
            </a:xfrm>
            <a:custGeom>
              <a:avLst/>
              <a:gdLst/>
              <a:ahLst/>
              <a:cxnLst/>
              <a:rect l="l" t="t" r="r" b="b"/>
              <a:pathLst>
                <a:path w="2353310" h="3571827">
                  <a:moveTo>
                    <a:pt x="784860" y="3504516"/>
                  </a:moveTo>
                  <a:cubicBezTo>
                    <a:pt x="905510" y="3545156"/>
                    <a:pt x="1042670" y="3571827"/>
                    <a:pt x="1177290" y="3571827"/>
                  </a:cubicBezTo>
                  <a:cubicBezTo>
                    <a:pt x="1311910" y="3571827"/>
                    <a:pt x="1441450" y="3548966"/>
                    <a:pt x="1560830" y="3508327"/>
                  </a:cubicBezTo>
                  <a:cubicBezTo>
                    <a:pt x="1563370" y="3507056"/>
                    <a:pt x="1565910" y="3507056"/>
                    <a:pt x="1568450" y="3505786"/>
                  </a:cubicBezTo>
                  <a:cubicBezTo>
                    <a:pt x="2016760" y="3343227"/>
                    <a:pt x="2346960" y="2913967"/>
                    <a:pt x="2353310" y="2410154"/>
                  </a:cubicBezTo>
                  <a:lnTo>
                    <a:pt x="2353310" y="0"/>
                  </a:lnTo>
                  <a:lnTo>
                    <a:pt x="0" y="0"/>
                  </a:lnTo>
                  <a:lnTo>
                    <a:pt x="0" y="2408343"/>
                  </a:lnTo>
                  <a:cubicBezTo>
                    <a:pt x="6350" y="2916506"/>
                    <a:pt x="331470" y="3345766"/>
                    <a:pt x="784860" y="3504516"/>
                  </a:cubicBezTo>
                  <a:close/>
                </a:path>
              </a:pathLst>
            </a:custGeom>
            <a:solidFill>
              <a:srgbClr val="2B4A9D"/>
            </a:solidFill>
          </p:spPr>
        </p:sp>
      </p:grpSp>
      <p:grpSp>
        <p:nvGrpSpPr>
          <p:cNvPr id="10" name="Group 10"/>
          <p:cNvGrpSpPr/>
          <p:nvPr/>
        </p:nvGrpSpPr>
        <p:grpSpPr>
          <a:xfrm rot="-10800000">
            <a:off x="939771" y="2322266"/>
            <a:ext cx="5178049" cy="7931422"/>
            <a:chOff x="0" y="0"/>
            <a:chExt cx="2354580" cy="3606603"/>
          </a:xfrm>
        </p:grpSpPr>
        <p:sp>
          <p:nvSpPr>
            <p:cNvPr id="11" name="Freeform 11"/>
            <p:cNvSpPr/>
            <p:nvPr/>
          </p:nvSpPr>
          <p:spPr>
            <a:xfrm>
              <a:off x="0" y="0"/>
              <a:ext cx="2353310" cy="3606603"/>
            </a:xfrm>
            <a:custGeom>
              <a:avLst/>
              <a:gdLst/>
              <a:ahLst/>
              <a:cxnLst/>
              <a:rect l="l" t="t" r="r" b="b"/>
              <a:pathLst>
                <a:path w="2353310" h="3606603">
                  <a:moveTo>
                    <a:pt x="784860" y="3539293"/>
                  </a:moveTo>
                  <a:cubicBezTo>
                    <a:pt x="905510" y="3579933"/>
                    <a:pt x="1042670" y="3606603"/>
                    <a:pt x="1177290" y="3606603"/>
                  </a:cubicBezTo>
                  <a:cubicBezTo>
                    <a:pt x="1311910" y="3606603"/>
                    <a:pt x="1441450" y="3583743"/>
                    <a:pt x="1560830" y="3543103"/>
                  </a:cubicBezTo>
                  <a:cubicBezTo>
                    <a:pt x="1563370" y="3541833"/>
                    <a:pt x="1565910" y="3541833"/>
                    <a:pt x="1568450" y="3540563"/>
                  </a:cubicBezTo>
                  <a:cubicBezTo>
                    <a:pt x="2016760" y="3378003"/>
                    <a:pt x="2346960" y="2948743"/>
                    <a:pt x="2353310" y="2444823"/>
                  </a:cubicBezTo>
                  <a:lnTo>
                    <a:pt x="2353310" y="0"/>
                  </a:lnTo>
                  <a:lnTo>
                    <a:pt x="0" y="0"/>
                  </a:lnTo>
                  <a:lnTo>
                    <a:pt x="0" y="2442986"/>
                  </a:lnTo>
                  <a:cubicBezTo>
                    <a:pt x="6350" y="2951283"/>
                    <a:pt x="331470" y="3380543"/>
                    <a:pt x="784860" y="3539293"/>
                  </a:cubicBezTo>
                  <a:close/>
                </a:path>
              </a:pathLst>
            </a:custGeom>
            <a:solidFill>
              <a:srgbClr val="2B4A9D"/>
            </a:solidFill>
          </p:spPr>
        </p:sp>
      </p:grpSp>
      <p:grpSp>
        <p:nvGrpSpPr>
          <p:cNvPr id="12" name="Group 12"/>
          <p:cNvGrpSpPr>
            <a:grpSpLocks noChangeAspect="1"/>
          </p:cNvGrpSpPr>
          <p:nvPr/>
        </p:nvGrpSpPr>
        <p:grpSpPr>
          <a:xfrm>
            <a:off x="1867029" y="2868729"/>
            <a:ext cx="3021038" cy="3021038"/>
            <a:chOff x="0" y="0"/>
            <a:chExt cx="6350000" cy="6350000"/>
          </a:xfrm>
        </p:grpSpPr>
        <p:sp>
          <p:nvSpPr>
            <p:cNvPr id="13" name="Freeform 13"/>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a:stretch>
            </a:blipFill>
          </p:spPr>
        </p:sp>
        <p:sp>
          <p:nvSpPr>
            <p:cNvPr id="14" name="Freeform 14"/>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grpSp>
        <p:nvGrpSpPr>
          <p:cNvPr id="15" name="Group 15"/>
          <p:cNvGrpSpPr>
            <a:grpSpLocks noChangeAspect="1"/>
          </p:cNvGrpSpPr>
          <p:nvPr/>
        </p:nvGrpSpPr>
        <p:grpSpPr>
          <a:xfrm>
            <a:off x="7643706" y="2774913"/>
            <a:ext cx="3114854" cy="3114854"/>
            <a:chOff x="0" y="0"/>
            <a:chExt cx="6350000" cy="6350000"/>
          </a:xfrm>
        </p:grpSpPr>
        <p:sp>
          <p:nvSpPr>
            <p:cNvPr id="16" name="Freeform 16"/>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4978" t="-3116" r="-3967" b="-5828"/>
              </a:stretch>
            </a:blipFill>
          </p:spPr>
        </p:sp>
        <p:sp>
          <p:nvSpPr>
            <p:cNvPr id="17" name="Freeform 17"/>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grpSp>
        <p:nvGrpSpPr>
          <p:cNvPr id="18" name="Group 18"/>
          <p:cNvGrpSpPr>
            <a:grpSpLocks noChangeAspect="1"/>
          </p:cNvGrpSpPr>
          <p:nvPr/>
        </p:nvGrpSpPr>
        <p:grpSpPr>
          <a:xfrm>
            <a:off x="13712735" y="3021084"/>
            <a:ext cx="2868683" cy="2868683"/>
            <a:chOff x="0" y="0"/>
            <a:chExt cx="6350000" cy="6350000"/>
          </a:xfrm>
        </p:grpSpPr>
        <p:sp>
          <p:nvSpPr>
            <p:cNvPr id="19" name="Freeform 19"/>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a:stretch>
            </a:blipFill>
          </p:spPr>
        </p:sp>
        <p:sp>
          <p:nvSpPr>
            <p:cNvPr id="20" name="Freeform 20"/>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sp>
        <p:nvSpPr>
          <p:cNvPr id="21" name="TextBox 21"/>
          <p:cNvSpPr txBox="1"/>
          <p:nvPr/>
        </p:nvSpPr>
        <p:spPr>
          <a:xfrm>
            <a:off x="1229037" y="6292854"/>
            <a:ext cx="4182756" cy="5238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 ABIOMED</a:t>
            </a:r>
          </a:p>
        </p:txBody>
      </p:sp>
      <p:sp>
        <p:nvSpPr>
          <p:cNvPr id="22" name="TextBox 22"/>
          <p:cNvSpPr txBox="1"/>
          <p:nvPr/>
        </p:nvSpPr>
        <p:spPr>
          <a:xfrm>
            <a:off x="7053251" y="6292854"/>
            <a:ext cx="4182756" cy="5238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 SUMMIT HEALTH</a:t>
            </a:r>
          </a:p>
        </p:txBody>
      </p:sp>
      <p:sp>
        <p:nvSpPr>
          <p:cNvPr id="23" name="TextBox 23"/>
          <p:cNvSpPr txBox="1"/>
          <p:nvPr/>
        </p:nvSpPr>
        <p:spPr>
          <a:xfrm>
            <a:off x="12876024" y="6266208"/>
            <a:ext cx="4465075" cy="5238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SIGNIFY HEALTH</a:t>
            </a:r>
          </a:p>
        </p:txBody>
      </p:sp>
      <p:sp>
        <p:nvSpPr>
          <p:cNvPr id="24" name="TextBox 24"/>
          <p:cNvSpPr txBox="1"/>
          <p:nvPr/>
        </p:nvSpPr>
        <p:spPr>
          <a:xfrm>
            <a:off x="5638653" y="821760"/>
            <a:ext cx="12199242" cy="995681"/>
          </a:xfrm>
          <a:prstGeom prst="rect">
            <a:avLst/>
          </a:prstGeom>
        </p:spPr>
        <p:txBody>
          <a:bodyPr lIns="0" tIns="0" rIns="0" bIns="0" rtlCol="0" anchor="t">
            <a:spAutoFit/>
          </a:bodyPr>
          <a:lstStyle/>
          <a:p>
            <a:pPr algn="ctr">
              <a:lnSpc>
                <a:spcPts val="8119"/>
              </a:lnSpc>
              <a:spcBef>
                <a:spcPct val="0"/>
              </a:spcBef>
            </a:pPr>
            <a:r>
              <a:rPr lang="en-US" sz="5799" spc="579">
                <a:solidFill>
                  <a:srgbClr val="FFFFFF"/>
                </a:solidFill>
                <a:latin typeface="Lato Bold"/>
              </a:rPr>
              <a:t>MERGER AND ACQUISITION</a:t>
            </a:r>
          </a:p>
        </p:txBody>
      </p:sp>
      <p:sp>
        <p:nvSpPr>
          <p:cNvPr id="25" name="TextBox 25"/>
          <p:cNvSpPr txBox="1"/>
          <p:nvPr/>
        </p:nvSpPr>
        <p:spPr>
          <a:xfrm>
            <a:off x="1229037" y="7680825"/>
            <a:ext cx="4888783" cy="1764860"/>
          </a:xfrm>
          <a:prstGeom prst="rect">
            <a:avLst/>
          </a:prstGeom>
        </p:spPr>
        <p:txBody>
          <a:bodyPr lIns="0" tIns="0" rIns="0" bIns="0" rtlCol="0" anchor="t">
            <a:spAutoFit/>
          </a:bodyPr>
          <a:lstStyle/>
          <a:p>
            <a:pPr marL="541791" lvl="1" indent="-270896">
              <a:lnSpc>
                <a:spcPts val="3513"/>
              </a:lnSpc>
              <a:buFont typeface="Arial"/>
              <a:buChar char="•"/>
            </a:pPr>
            <a:r>
              <a:rPr lang="en-US" sz="2509" spc="250">
                <a:solidFill>
                  <a:srgbClr val="FFFFFF"/>
                </a:solidFill>
                <a:latin typeface="Lato Bold"/>
                <a:hlinkClick r:id="rId5" tooltip="https://www.google.com/search?sa=X&amp;sca_esv=576211123&amp;rlz=1C1VDKB_enIN966IN966&amp;biw=1536&amp;bih=695&amp;sxsrf=AM9HkKm1jVwrHML9FflnmaWiEiD-RMQDFw:1698178773215&amp;q=summit+health+founded&amp;stick=H4sIAAAAAAAAAOPgE-LSz9U3SC8rtqgs0FLNTrbSzy9KT8zLrEosyczPQ-FYpeWX5qWkpixiFS0uzc3NLFHISE3MKclQgIoDAArPgOpNAAAA&amp;ved=2ahUKEwjrnKv0wI-CAxXFAHkGHT4uBmUQ6BMoAHoECE4QAg"/>
              </a:rPr>
              <a:t>FOUNDED</a:t>
            </a:r>
            <a:r>
              <a:rPr lang="en-US" sz="2509" spc="250">
                <a:solidFill>
                  <a:srgbClr val="FFFFFF"/>
                </a:solidFill>
                <a:latin typeface="Lato Bold"/>
              </a:rPr>
              <a:t>: 1981</a:t>
            </a:r>
          </a:p>
          <a:p>
            <a:pPr marL="541791" lvl="1" indent="-270896">
              <a:lnSpc>
                <a:spcPts val="3513"/>
              </a:lnSpc>
              <a:buFont typeface="Arial"/>
              <a:buChar char="•"/>
            </a:pPr>
            <a:r>
              <a:rPr lang="en-US" sz="2509" spc="250">
                <a:solidFill>
                  <a:srgbClr val="FFFFFF"/>
                </a:solidFill>
                <a:latin typeface="Lato Bold"/>
              </a:rPr>
              <a:t>REVENUE: 1.032 BILLION USD</a:t>
            </a:r>
          </a:p>
          <a:p>
            <a:pPr marL="564365" lvl="1" indent="-282183">
              <a:lnSpc>
                <a:spcPts val="3659"/>
              </a:lnSpc>
              <a:buFont typeface="Arial"/>
              <a:buChar char="•"/>
            </a:pPr>
            <a:r>
              <a:rPr lang="en-US" sz="2614" spc="261">
                <a:solidFill>
                  <a:srgbClr val="FFFFFF"/>
                </a:solidFill>
                <a:latin typeface="Lato Bold"/>
              </a:rPr>
              <a:t>MARKET CAP- 17.181B</a:t>
            </a:r>
          </a:p>
        </p:txBody>
      </p:sp>
      <p:sp>
        <p:nvSpPr>
          <p:cNvPr id="26" name="TextBox 26"/>
          <p:cNvSpPr txBox="1"/>
          <p:nvPr/>
        </p:nvSpPr>
        <p:spPr>
          <a:xfrm>
            <a:off x="6806232" y="7680825"/>
            <a:ext cx="4675536" cy="1819910"/>
          </a:xfrm>
          <a:prstGeom prst="rect">
            <a:avLst/>
          </a:prstGeom>
        </p:spPr>
        <p:txBody>
          <a:bodyPr lIns="0" tIns="0" rIns="0" bIns="0" rtlCol="0" anchor="t">
            <a:spAutoFit/>
          </a:bodyPr>
          <a:lstStyle/>
          <a:p>
            <a:pPr marL="561337" lvl="1" indent="-280669">
              <a:lnSpc>
                <a:spcPts val="3639"/>
              </a:lnSpc>
              <a:buFont typeface="Arial"/>
              <a:buChar char="•"/>
            </a:pPr>
            <a:r>
              <a:rPr lang="en-US" sz="2599" spc="259">
                <a:solidFill>
                  <a:srgbClr val="FFFFFF"/>
                </a:solidFill>
                <a:latin typeface="Lato Bold"/>
              </a:rPr>
              <a:t>REVENUE: 2 BILLION USD</a:t>
            </a:r>
          </a:p>
          <a:p>
            <a:pPr marL="561337" lvl="1" indent="-280669">
              <a:lnSpc>
                <a:spcPts val="3639"/>
              </a:lnSpc>
              <a:buFont typeface="Arial"/>
              <a:buChar char="•"/>
            </a:pPr>
            <a:r>
              <a:rPr lang="en-US" sz="2599" spc="259">
                <a:solidFill>
                  <a:srgbClr val="FFFFFF"/>
                </a:solidFill>
                <a:latin typeface="Lato Bold"/>
              </a:rPr>
              <a:t>MARKET CAP- 17.181B</a:t>
            </a:r>
          </a:p>
        </p:txBody>
      </p:sp>
      <p:sp>
        <p:nvSpPr>
          <p:cNvPr id="27" name="TextBox 27"/>
          <p:cNvSpPr txBox="1"/>
          <p:nvPr/>
        </p:nvSpPr>
        <p:spPr>
          <a:xfrm>
            <a:off x="12770794" y="7325860"/>
            <a:ext cx="4675536" cy="2174875"/>
          </a:xfrm>
          <a:prstGeom prst="rect">
            <a:avLst/>
          </a:prstGeom>
        </p:spPr>
        <p:txBody>
          <a:bodyPr lIns="0" tIns="0" rIns="0" bIns="0" rtlCol="0" anchor="t">
            <a:spAutoFit/>
          </a:bodyPr>
          <a:lstStyle/>
          <a:p>
            <a:pPr marL="539748" lvl="1" indent="-269874">
              <a:lnSpc>
                <a:spcPts val="3499"/>
              </a:lnSpc>
              <a:buFont typeface="Arial"/>
              <a:buChar char="•"/>
            </a:pPr>
            <a:r>
              <a:rPr lang="en-US" sz="2499" spc="249">
                <a:solidFill>
                  <a:srgbClr val="FFFFFF"/>
                </a:solidFill>
                <a:latin typeface="Lato Bold"/>
              </a:rPr>
              <a:t>FOUNDED: 2017</a:t>
            </a:r>
          </a:p>
          <a:p>
            <a:pPr marL="539748" lvl="1" indent="-269874">
              <a:lnSpc>
                <a:spcPts val="3499"/>
              </a:lnSpc>
              <a:buFont typeface="Arial"/>
              <a:buChar char="•"/>
            </a:pPr>
            <a:r>
              <a:rPr lang="en-US" sz="2499" spc="249">
                <a:solidFill>
                  <a:srgbClr val="FFFFFF"/>
                </a:solidFill>
                <a:latin typeface="Lato Bold"/>
              </a:rPr>
              <a:t>REVENUE: 0.8 BILLION USD</a:t>
            </a:r>
          </a:p>
          <a:p>
            <a:pPr marL="539748" lvl="1" indent="-269874">
              <a:lnSpc>
                <a:spcPts val="3499"/>
              </a:lnSpc>
              <a:buFont typeface="Arial"/>
              <a:buChar char="•"/>
            </a:pPr>
            <a:r>
              <a:rPr lang="en-US" sz="2499" spc="249">
                <a:solidFill>
                  <a:srgbClr val="FFFFFF"/>
                </a:solidFill>
                <a:latin typeface="Lato Bold"/>
              </a:rPr>
              <a:t>MARKET CAP- 8.93 B</a:t>
            </a:r>
          </a:p>
          <a:p>
            <a:pPr>
              <a:lnSpc>
                <a:spcPts val="3499"/>
              </a:lnSpc>
            </a:pPr>
            <a:endParaRPr lang="en-US" sz="2499" spc="249">
              <a:solidFill>
                <a:srgbClr val="FFFFFF"/>
              </a:solidFill>
              <a:latin typeface="Lato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6816" y="0"/>
            <a:ext cx="452408" cy="10287000"/>
            <a:chOff x="0" y="0"/>
            <a:chExt cx="165040" cy="3752725"/>
          </a:xfrm>
        </p:grpSpPr>
        <p:sp>
          <p:nvSpPr>
            <p:cNvPr id="3" name="Freeform 3"/>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sp>
      </p:grpSp>
      <p:grpSp>
        <p:nvGrpSpPr>
          <p:cNvPr id="4" name="Group 4"/>
          <p:cNvGrpSpPr/>
          <p:nvPr/>
        </p:nvGrpSpPr>
        <p:grpSpPr>
          <a:xfrm rot="-2700000">
            <a:off x="12190278" y="55428"/>
            <a:ext cx="10176144" cy="10176144"/>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B4A9D"/>
            </a:solidFill>
          </p:spPr>
        </p:sp>
      </p:grpSp>
      <p:grpSp>
        <p:nvGrpSpPr>
          <p:cNvPr id="6" name="Group 6"/>
          <p:cNvGrpSpPr/>
          <p:nvPr/>
        </p:nvGrpSpPr>
        <p:grpSpPr>
          <a:xfrm rot="2700000">
            <a:off x="12628620" y="445887"/>
            <a:ext cx="9395227" cy="939522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11524419" y="8043030"/>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0" name="Group 10"/>
          <p:cNvGrpSpPr/>
          <p:nvPr/>
        </p:nvGrpSpPr>
        <p:grpSpPr>
          <a:xfrm rot="2700000">
            <a:off x="11524419" y="-3920369"/>
            <a:ext cx="6164339" cy="6164339"/>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2" name="Group 12"/>
          <p:cNvGrpSpPr/>
          <p:nvPr/>
        </p:nvGrpSpPr>
        <p:grpSpPr>
          <a:xfrm rot="-5400000">
            <a:off x="4980926" y="-2587876"/>
            <a:ext cx="1629197" cy="7951652"/>
            <a:chOff x="0" y="0"/>
            <a:chExt cx="2354580" cy="11492046"/>
          </a:xfrm>
        </p:grpSpPr>
        <p:sp>
          <p:nvSpPr>
            <p:cNvPr id="13" name="Freeform 13"/>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sp>
      </p:grpSp>
      <p:sp>
        <p:nvSpPr>
          <p:cNvPr id="14" name="TextBox 14"/>
          <p:cNvSpPr txBox="1"/>
          <p:nvPr/>
        </p:nvSpPr>
        <p:spPr>
          <a:xfrm>
            <a:off x="2123218" y="878380"/>
            <a:ext cx="7020782" cy="895350"/>
          </a:xfrm>
          <a:prstGeom prst="rect">
            <a:avLst/>
          </a:prstGeom>
        </p:spPr>
        <p:txBody>
          <a:bodyPr lIns="0" tIns="0" rIns="0" bIns="0" rtlCol="0" anchor="t">
            <a:spAutoFit/>
          </a:bodyPr>
          <a:lstStyle/>
          <a:p>
            <a:pPr algn="ctr">
              <a:lnSpc>
                <a:spcPts val="6300"/>
              </a:lnSpc>
            </a:pPr>
            <a:r>
              <a:rPr lang="en-US" sz="6000" spc="300">
                <a:solidFill>
                  <a:srgbClr val="FFFFFF"/>
                </a:solidFill>
                <a:latin typeface="Poppins Ultra-Bold"/>
              </a:rPr>
              <a:t>WHY?</a:t>
            </a:r>
          </a:p>
        </p:txBody>
      </p:sp>
      <p:sp>
        <p:nvSpPr>
          <p:cNvPr id="15" name="Freeform 15"/>
          <p:cNvSpPr/>
          <p:nvPr/>
        </p:nvSpPr>
        <p:spPr>
          <a:xfrm>
            <a:off x="14264736" y="4019370"/>
            <a:ext cx="2693994" cy="2248260"/>
          </a:xfrm>
          <a:custGeom>
            <a:avLst/>
            <a:gdLst/>
            <a:ahLst/>
            <a:cxnLst/>
            <a:rect l="l" t="t" r="r" b="b"/>
            <a:pathLst>
              <a:path w="2693994" h="2248260">
                <a:moveTo>
                  <a:pt x="0" y="0"/>
                </a:moveTo>
                <a:lnTo>
                  <a:pt x="2693994" y="0"/>
                </a:lnTo>
                <a:lnTo>
                  <a:pt x="2693994" y="2248260"/>
                </a:lnTo>
                <a:lnTo>
                  <a:pt x="0" y="22482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6" name="Group 16"/>
          <p:cNvGrpSpPr/>
          <p:nvPr/>
        </p:nvGrpSpPr>
        <p:grpSpPr>
          <a:xfrm rot="-5400000">
            <a:off x="568482" y="2554884"/>
            <a:ext cx="829509" cy="1966473"/>
            <a:chOff x="0" y="0"/>
            <a:chExt cx="2354580" cy="5581882"/>
          </a:xfrm>
        </p:grpSpPr>
        <p:sp>
          <p:nvSpPr>
            <p:cNvPr id="17" name="Freeform 17"/>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18" name="Group 18"/>
          <p:cNvGrpSpPr/>
          <p:nvPr/>
        </p:nvGrpSpPr>
        <p:grpSpPr>
          <a:xfrm rot="-5400000">
            <a:off x="568482" y="3884156"/>
            <a:ext cx="829509" cy="1966473"/>
            <a:chOff x="0" y="0"/>
            <a:chExt cx="2354580" cy="5581882"/>
          </a:xfrm>
        </p:grpSpPr>
        <p:sp>
          <p:nvSpPr>
            <p:cNvPr id="19" name="Freeform 19"/>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20" name="Group 20"/>
          <p:cNvGrpSpPr/>
          <p:nvPr/>
        </p:nvGrpSpPr>
        <p:grpSpPr>
          <a:xfrm rot="-5400000">
            <a:off x="568482" y="5213428"/>
            <a:ext cx="829509" cy="1966473"/>
            <a:chOff x="0" y="0"/>
            <a:chExt cx="2354580" cy="5581882"/>
          </a:xfrm>
        </p:grpSpPr>
        <p:sp>
          <p:nvSpPr>
            <p:cNvPr id="21" name="Freeform 21"/>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22" name="Group 22"/>
          <p:cNvGrpSpPr/>
          <p:nvPr/>
        </p:nvGrpSpPr>
        <p:grpSpPr>
          <a:xfrm rot="-5400000">
            <a:off x="568482" y="6542700"/>
            <a:ext cx="829509" cy="1966473"/>
            <a:chOff x="0" y="0"/>
            <a:chExt cx="2354580" cy="5581882"/>
          </a:xfrm>
        </p:grpSpPr>
        <p:sp>
          <p:nvSpPr>
            <p:cNvPr id="23" name="Freeform 23"/>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24" name="TextBox 24"/>
          <p:cNvSpPr txBox="1"/>
          <p:nvPr/>
        </p:nvSpPr>
        <p:spPr>
          <a:xfrm>
            <a:off x="2156098" y="3461920"/>
            <a:ext cx="8091645" cy="5121241"/>
          </a:xfrm>
          <a:prstGeom prst="rect">
            <a:avLst/>
          </a:prstGeom>
        </p:spPr>
        <p:txBody>
          <a:bodyPr lIns="0" tIns="0" rIns="0" bIns="0" rtlCol="0" anchor="t">
            <a:spAutoFit/>
          </a:bodyPr>
          <a:lstStyle/>
          <a:p>
            <a:pPr>
              <a:lnSpc>
                <a:spcPts val="3701"/>
              </a:lnSpc>
            </a:pPr>
            <a:r>
              <a:rPr lang="en-US" sz="2500" spc="475">
                <a:solidFill>
                  <a:srgbClr val="2B4A9D"/>
                </a:solidFill>
                <a:latin typeface="Lato Bold"/>
              </a:rPr>
              <a:t>Abiomed, Summit Health, Signify Health are the companies taken for performing precedent transaction analysis as they have under gone mergers and acquisitions recently in the year 2022 by Johnson &amp; Johnson,VillageMD, CVS Health respectively</a:t>
            </a:r>
          </a:p>
          <a:p>
            <a:pPr>
              <a:lnSpc>
                <a:spcPts val="3701"/>
              </a:lnSpc>
            </a:pPr>
            <a:r>
              <a:rPr lang="en-US" sz="2500" spc="475">
                <a:solidFill>
                  <a:srgbClr val="2B4A9D"/>
                </a:solidFill>
                <a:latin typeface="Lato Bold"/>
              </a:rPr>
              <a:t>. The company intuitive surgical had gone for IPO in 2000 and taking companies at the time IPO is not realistic.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271F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733024" y="3730767"/>
            <a:ext cx="6561483" cy="65509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sp>
      </p:grpSp>
      <p:grpSp>
        <p:nvGrpSpPr>
          <p:cNvPr id="4" name="Group 4"/>
          <p:cNvGrpSpPr/>
          <p:nvPr/>
        </p:nvGrpSpPr>
        <p:grpSpPr>
          <a:xfrm rot="5400000">
            <a:off x="-5249" y="5249"/>
            <a:ext cx="6561483" cy="6550984"/>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sp>
      </p:grpSp>
      <p:graphicFrame>
        <p:nvGraphicFramePr>
          <p:cNvPr id="6" name="Table 6"/>
          <p:cNvGraphicFramePr>
            <a:graphicFrameLocks noGrp="1"/>
          </p:cNvGraphicFramePr>
          <p:nvPr/>
        </p:nvGraphicFramePr>
        <p:xfrm>
          <a:off x="497516" y="480163"/>
          <a:ext cx="17292968" cy="9953625"/>
        </p:xfrm>
        <a:graphic>
          <a:graphicData uri="http://schemas.openxmlformats.org/drawingml/2006/table">
            <a:tbl>
              <a:tblPr/>
              <a:tblGrid>
                <a:gridCol w="4221927">
                  <a:extLst>
                    <a:ext uri="{9D8B030D-6E8A-4147-A177-3AD203B41FA5}">
                      <a16:colId xmlns:a16="http://schemas.microsoft.com/office/drawing/2014/main" val="20000"/>
                    </a:ext>
                  </a:extLst>
                </a:gridCol>
                <a:gridCol w="4536632">
                  <a:extLst>
                    <a:ext uri="{9D8B030D-6E8A-4147-A177-3AD203B41FA5}">
                      <a16:colId xmlns:a16="http://schemas.microsoft.com/office/drawing/2014/main" val="20001"/>
                    </a:ext>
                  </a:extLst>
                </a:gridCol>
                <a:gridCol w="3907221">
                  <a:extLst>
                    <a:ext uri="{9D8B030D-6E8A-4147-A177-3AD203B41FA5}">
                      <a16:colId xmlns:a16="http://schemas.microsoft.com/office/drawing/2014/main" val="20002"/>
                    </a:ext>
                  </a:extLst>
                </a:gridCol>
                <a:gridCol w="4627188">
                  <a:extLst>
                    <a:ext uri="{9D8B030D-6E8A-4147-A177-3AD203B41FA5}">
                      <a16:colId xmlns:a16="http://schemas.microsoft.com/office/drawing/2014/main" val="20003"/>
                    </a:ext>
                  </a:extLst>
                </a:gridCol>
              </a:tblGrid>
              <a:tr h="552979">
                <a:tc>
                  <a:txBody>
                    <a:bodyPr/>
                    <a:lstStyle/>
                    <a:p>
                      <a:pPr algn="ctr">
                        <a:lnSpc>
                          <a:spcPts val="2519"/>
                        </a:lnSpc>
                        <a:defRPr/>
                      </a:pPr>
                      <a:r>
                        <a:rPr lang="en-US" sz="1799">
                          <a:solidFill>
                            <a:srgbClr val="000000"/>
                          </a:solidFill>
                          <a:latin typeface="Lato Bold"/>
                        </a:rPr>
                        <a:t>S.No</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100000"/>
                          </a:srgbClr>
                        </a:gs>
                        <a:gs pos="100000">
                          <a:srgbClr val="94B9FF">
                            <a:alpha val="100000"/>
                          </a:srgbClr>
                        </a:gs>
                      </a:gsLst>
                      <a:lin ang="0"/>
                    </a:gradFill>
                  </a:tcPr>
                </a:tc>
                <a:tc>
                  <a:txBody>
                    <a:bodyPr/>
                    <a:lstStyle/>
                    <a:p>
                      <a:pPr algn="ctr">
                        <a:lnSpc>
                          <a:spcPts val="2939"/>
                        </a:lnSpc>
                        <a:defRPr/>
                      </a:pPr>
                      <a:r>
                        <a:rPr lang="en-US" sz="2099">
                          <a:solidFill>
                            <a:srgbClr val="000000"/>
                          </a:solidFill>
                          <a:latin typeface="Lato Bold"/>
                        </a:rPr>
                        <a:t>1</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100000"/>
                          </a:srgbClr>
                        </a:gs>
                        <a:gs pos="100000">
                          <a:srgbClr val="94B9FF">
                            <a:alpha val="100000"/>
                          </a:srgbClr>
                        </a:gs>
                      </a:gsLst>
                      <a:lin ang="0"/>
                    </a:gradFill>
                  </a:tcPr>
                </a:tc>
                <a:tc>
                  <a:txBody>
                    <a:bodyPr/>
                    <a:lstStyle/>
                    <a:p>
                      <a:pPr algn="ctr">
                        <a:lnSpc>
                          <a:spcPts val="2939"/>
                        </a:lnSpc>
                        <a:defRPr/>
                      </a:pPr>
                      <a:r>
                        <a:rPr lang="en-US" sz="2099">
                          <a:solidFill>
                            <a:srgbClr val="000000"/>
                          </a:solidFill>
                          <a:latin typeface="Lato Bold"/>
                        </a:rPr>
                        <a:t>2</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100000"/>
                          </a:srgbClr>
                        </a:gs>
                        <a:gs pos="100000">
                          <a:srgbClr val="94B9FF">
                            <a:alpha val="100000"/>
                          </a:srgbClr>
                        </a:gs>
                      </a:gsLst>
                      <a:lin ang="0"/>
                    </a:gradFill>
                  </a:tcPr>
                </a:tc>
                <a:tc>
                  <a:txBody>
                    <a:bodyPr/>
                    <a:lstStyle/>
                    <a:p>
                      <a:pPr algn="ctr">
                        <a:lnSpc>
                          <a:spcPts val="2939"/>
                        </a:lnSpc>
                        <a:defRPr/>
                      </a:pPr>
                      <a:r>
                        <a:rPr lang="en-US" sz="2099">
                          <a:solidFill>
                            <a:srgbClr val="000000"/>
                          </a:solidFill>
                          <a:latin typeface="Lato Bold"/>
                        </a:rPr>
                        <a:t>3</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100000"/>
                          </a:srgbClr>
                        </a:gs>
                        <a:gs pos="100000">
                          <a:srgbClr val="94B9FF">
                            <a:alpha val="100000"/>
                          </a:srgbClr>
                        </a:gs>
                      </a:gsLst>
                      <a:lin ang="0"/>
                    </a:gradFill>
                  </a:tcPr>
                </a:tc>
                <a:extLst>
                  <a:ext uri="{0D108BD9-81ED-4DB2-BD59-A6C34878D82A}">
                    <a16:rowId xmlns:a16="http://schemas.microsoft.com/office/drawing/2014/main" val="10000"/>
                  </a:ext>
                </a:extLst>
              </a:tr>
              <a:tr h="552979">
                <a:tc>
                  <a:txBody>
                    <a:bodyPr/>
                    <a:lstStyle/>
                    <a:p>
                      <a:pPr algn="ctr">
                        <a:lnSpc>
                          <a:spcPts val="2659"/>
                        </a:lnSpc>
                        <a:defRPr/>
                      </a:pPr>
                      <a:r>
                        <a:rPr lang="en-US" sz="1899">
                          <a:solidFill>
                            <a:srgbClr val="2B4A9D"/>
                          </a:solidFill>
                          <a:latin typeface="Lato Bold"/>
                        </a:rPr>
                        <a:t>Company</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Abiomed</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Summit Health</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Signify Health</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52979">
                <a:tc>
                  <a:txBody>
                    <a:bodyPr/>
                    <a:lstStyle/>
                    <a:p>
                      <a:pPr algn="ctr">
                        <a:lnSpc>
                          <a:spcPts val="2659"/>
                        </a:lnSpc>
                        <a:defRPr/>
                      </a:pPr>
                      <a:r>
                        <a:rPr lang="en-US" sz="1899">
                          <a:solidFill>
                            <a:srgbClr val="2B4A9D"/>
                          </a:solidFill>
                          <a:latin typeface="Lato Bold"/>
                        </a:rPr>
                        <a:t>Acquirer name</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Johnson &amp; Johnson</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VillageMD</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CVS Health</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52979">
                <a:tc>
                  <a:txBody>
                    <a:bodyPr/>
                    <a:lstStyle/>
                    <a:p>
                      <a:pPr algn="ctr">
                        <a:lnSpc>
                          <a:spcPts val="2659"/>
                        </a:lnSpc>
                        <a:defRPr/>
                      </a:pPr>
                      <a:r>
                        <a:rPr lang="en-US" sz="1899">
                          <a:solidFill>
                            <a:srgbClr val="2B4A9D"/>
                          </a:solidFill>
                          <a:latin typeface="Lato Bold"/>
                        </a:rPr>
                        <a:t>Deal Value</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$16600m</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$8900m</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$8000m</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52979">
                <a:tc>
                  <a:txBody>
                    <a:bodyPr/>
                    <a:lstStyle/>
                    <a:p>
                      <a:pPr algn="ctr">
                        <a:lnSpc>
                          <a:spcPts val="2659"/>
                        </a:lnSpc>
                        <a:defRPr/>
                      </a:pPr>
                      <a:r>
                        <a:rPr lang="en-US" sz="1899">
                          <a:solidFill>
                            <a:srgbClr val="2B4A9D"/>
                          </a:solidFill>
                          <a:latin typeface="Lato Bold"/>
                        </a:rPr>
                        <a:t>Date</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Nov, 2022</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Nov, 2022</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Sep, 2022</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52979">
                <a:tc>
                  <a:txBody>
                    <a:bodyPr/>
                    <a:lstStyle/>
                    <a:p>
                      <a:pPr algn="ctr">
                        <a:lnSpc>
                          <a:spcPts val="2659"/>
                        </a:lnSpc>
                        <a:defRPr/>
                      </a:pPr>
                      <a:r>
                        <a:rPr lang="en-US" sz="1899">
                          <a:solidFill>
                            <a:srgbClr val="2B4A9D"/>
                          </a:solidFill>
                          <a:latin typeface="Lato Bold"/>
                        </a:rPr>
                        <a:t>Merger/acquistion</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Acquisition</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Acquisition</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Acquisition</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552979">
                <a:tc>
                  <a:txBody>
                    <a:bodyPr/>
                    <a:lstStyle/>
                    <a:p>
                      <a:pPr algn="ctr">
                        <a:lnSpc>
                          <a:spcPts val="2659"/>
                        </a:lnSpc>
                        <a:defRPr/>
                      </a:pPr>
                      <a:r>
                        <a:rPr lang="en-US" sz="1899">
                          <a:solidFill>
                            <a:srgbClr val="2B4A9D"/>
                          </a:solidFill>
                          <a:latin typeface="Lato Bold"/>
                        </a:rPr>
                        <a:t>#shares outstanding at Acquistion</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45347.4</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22088888.9</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176666.7</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552979">
                <a:tc>
                  <a:txBody>
                    <a:bodyPr/>
                    <a:lstStyle/>
                    <a:p>
                      <a:pPr algn="ctr">
                        <a:lnSpc>
                          <a:spcPts val="2659"/>
                        </a:lnSpc>
                        <a:defRPr/>
                      </a:pPr>
                      <a:r>
                        <a:rPr lang="en-US" sz="1899">
                          <a:solidFill>
                            <a:srgbClr val="2B4A9D"/>
                          </a:solidFill>
                          <a:latin typeface="Lato Bold"/>
                        </a:rPr>
                        <a:t>Equity</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1,539,787</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27,070,000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859,100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552979">
                <a:tc>
                  <a:txBody>
                    <a:bodyPr/>
                    <a:lstStyle/>
                    <a:p>
                      <a:pPr algn="ctr">
                        <a:lnSpc>
                          <a:spcPts val="2659"/>
                        </a:lnSpc>
                        <a:defRPr/>
                      </a:pPr>
                      <a:r>
                        <a:rPr lang="en-US" sz="1899">
                          <a:solidFill>
                            <a:srgbClr val="2B4A9D"/>
                          </a:solidFill>
                          <a:latin typeface="Lato Bold"/>
                        </a:rPr>
                        <a:t>Total debt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127,201</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180,223,000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337,100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552979">
                <a:tc>
                  <a:txBody>
                    <a:bodyPr/>
                    <a:lstStyle/>
                    <a:p>
                      <a:pPr algn="ctr">
                        <a:lnSpc>
                          <a:spcPts val="2659"/>
                        </a:lnSpc>
                        <a:defRPr/>
                      </a:pPr>
                      <a:r>
                        <a:rPr lang="en-US" sz="1899">
                          <a:solidFill>
                            <a:srgbClr val="2B4A9D"/>
                          </a:solidFill>
                          <a:latin typeface="Lato Bold"/>
                        </a:rPr>
                        <a:t>Cash</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182,335</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12,089,000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461,600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552979">
                <a:tc>
                  <a:txBody>
                    <a:bodyPr/>
                    <a:lstStyle/>
                    <a:p>
                      <a:pPr algn="ctr">
                        <a:lnSpc>
                          <a:spcPts val="2659"/>
                        </a:lnSpc>
                        <a:defRPr/>
                      </a:pPr>
                      <a:r>
                        <a:rPr lang="en-US" sz="1899">
                          <a:solidFill>
                            <a:srgbClr val="2B4A9D"/>
                          </a:solidFill>
                          <a:latin typeface="Lato Bold"/>
                        </a:rPr>
                        <a:t>EV</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1,484,653</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195,204,000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659"/>
                        </a:lnSpc>
                        <a:defRPr/>
                      </a:pPr>
                      <a:r>
                        <a:rPr lang="en-US" sz="1899">
                          <a:solidFill>
                            <a:srgbClr val="000000"/>
                          </a:solidFill>
                          <a:latin typeface="Lato"/>
                        </a:rPr>
                        <a:t>734,600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552979">
                <a:tc>
                  <a:txBody>
                    <a:bodyPr/>
                    <a:lstStyle/>
                    <a:p>
                      <a:pPr algn="ctr">
                        <a:lnSpc>
                          <a:spcPts val="2659"/>
                        </a:lnSpc>
                        <a:defRPr/>
                      </a:pPr>
                      <a:r>
                        <a:rPr lang="en-US" sz="1899">
                          <a:solidFill>
                            <a:srgbClr val="2B4A9D"/>
                          </a:solidFill>
                          <a:latin typeface="Lato Bold"/>
                        </a:rPr>
                        <a:t>LTM Revenue</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543,070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21,808,000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742,300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552979">
                <a:tc>
                  <a:txBody>
                    <a:bodyPr/>
                    <a:lstStyle/>
                    <a:p>
                      <a:pPr algn="ctr">
                        <a:lnSpc>
                          <a:spcPts val="2659"/>
                        </a:lnSpc>
                        <a:defRPr/>
                      </a:pPr>
                      <a:r>
                        <a:rPr lang="en-US" sz="1899">
                          <a:solidFill>
                            <a:srgbClr val="2B4A9D"/>
                          </a:solidFill>
                          <a:latin typeface="Lato Bold"/>
                        </a:rPr>
                        <a:t>LTM EBIT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124,044</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5,944,000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-602,400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552979">
                <a:tc>
                  <a:txBody>
                    <a:bodyPr/>
                    <a:lstStyle/>
                    <a:p>
                      <a:pPr algn="ctr">
                        <a:lnSpc>
                          <a:spcPts val="2659"/>
                        </a:lnSpc>
                        <a:defRPr/>
                      </a:pPr>
                      <a:r>
                        <a:rPr lang="en-US" sz="1899">
                          <a:solidFill>
                            <a:srgbClr val="2B4A9D"/>
                          </a:solidFill>
                          <a:latin typeface="Lato Bold"/>
                        </a:rPr>
                        <a:t>LTM Deprecation</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13,344</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6,814,000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52,800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552979">
                <a:tc>
                  <a:txBody>
                    <a:bodyPr/>
                    <a:lstStyle/>
                    <a:p>
                      <a:pPr algn="ctr">
                        <a:lnSpc>
                          <a:spcPts val="2659"/>
                        </a:lnSpc>
                        <a:defRPr/>
                      </a:pPr>
                      <a:r>
                        <a:rPr lang="en-US" sz="1899">
                          <a:solidFill>
                            <a:srgbClr val="2B4A9D"/>
                          </a:solidFill>
                          <a:latin typeface="Lato Bold"/>
                        </a:rPr>
                        <a:t>LTM EBITDA</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137,388</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12,758,000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-549,600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552979">
                <a:tc>
                  <a:txBody>
                    <a:bodyPr/>
                    <a:lstStyle/>
                    <a:p>
                      <a:pPr algn="ctr">
                        <a:lnSpc>
                          <a:spcPts val="2659"/>
                        </a:lnSpc>
                        <a:defRPr/>
                      </a:pPr>
                      <a:r>
                        <a:rPr lang="en-US" sz="1899">
                          <a:solidFill>
                            <a:srgbClr val="2B4A9D"/>
                          </a:solidFill>
                          <a:latin typeface="Lato Bold"/>
                        </a:rPr>
                        <a:t>EV/Revenue</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2.73</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8.95</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0.99</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5"/>
                  </a:ext>
                </a:extLst>
              </a:tr>
              <a:tr h="552979">
                <a:tc>
                  <a:txBody>
                    <a:bodyPr/>
                    <a:lstStyle/>
                    <a:p>
                      <a:pPr algn="ctr">
                        <a:lnSpc>
                          <a:spcPts val="2659"/>
                        </a:lnSpc>
                        <a:defRPr/>
                      </a:pPr>
                      <a:r>
                        <a:rPr lang="en-US" sz="1899">
                          <a:solidFill>
                            <a:srgbClr val="2B4A9D"/>
                          </a:solidFill>
                          <a:latin typeface="Lato Bold"/>
                        </a:rPr>
                        <a:t>EV/EBIT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11.97</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32.84</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-1.22</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6"/>
                  </a:ext>
                </a:extLst>
              </a:tr>
              <a:tr h="552979">
                <a:tc>
                  <a:txBody>
                    <a:bodyPr/>
                    <a:lstStyle/>
                    <a:p>
                      <a:pPr algn="ctr">
                        <a:lnSpc>
                          <a:spcPts val="2659"/>
                        </a:lnSpc>
                        <a:defRPr/>
                      </a:pPr>
                      <a:r>
                        <a:rPr lang="en-US" sz="1899">
                          <a:solidFill>
                            <a:srgbClr val="2B4A9D"/>
                          </a:solidFill>
                          <a:latin typeface="Lato Bold"/>
                        </a:rPr>
                        <a:t>EV/EBITDA</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10.81</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15.30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2939"/>
                        </a:lnSpc>
                        <a:defRPr/>
                      </a:pPr>
                      <a:r>
                        <a:rPr lang="en-US" sz="2099">
                          <a:solidFill>
                            <a:srgbClr val="000000"/>
                          </a:solidFill>
                          <a:latin typeface="Lato"/>
                        </a:rPr>
                        <a:t>-1.34</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7"/>
                  </a:ext>
                </a:extLst>
              </a:tr>
            </a:tbl>
          </a:graphicData>
        </a:graphic>
      </p:graphicFrame>
      <p:sp>
        <p:nvSpPr>
          <p:cNvPr id="7" name="TextBox 7"/>
          <p:cNvSpPr txBox="1"/>
          <p:nvPr/>
        </p:nvSpPr>
        <p:spPr>
          <a:xfrm>
            <a:off x="741413" y="214512"/>
            <a:ext cx="17342690" cy="908295"/>
          </a:xfrm>
          <a:prstGeom prst="rect">
            <a:avLst/>
          </a:prstGeom>
        </p:spPr>
        <p:txBody>
          <a:bodyPr lIns="0" tIns="0" rIns="0" bIns="0" rtlCol="0" anchor="t">
            <a:spAutoFit/>
          </a:bodyPr>
          <a:lstStyle/>
          <a:p>
            <a:pPr algn="ctr">
              <a:lnSpc>
                <a:spcPts val="6488"/>
              </a:lnSpc>
            </a:pPr>
            <a:r>
              <a:rPr lang="en-US" sz="6179" spc="308">
                <a:solidFill>
                  <a:srgbClr val="2B4A9D"/>
                </a:solidFill>
                <a:latin typeface="Poppins Ultra-Bold"/>
              </a:rPr>
              <a:t>PRECEDENT TRANSACTIONAL ANALYSIS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834" y="2425592"/>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283041" y="-3283041"/>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2926440" y="-292644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6" name="TextBox 16"/>
          <p:cNvSpPr txBox="1"/>
          <p:nvPr/>
        </p:nvSpPr>
        <p:spPr>
          <a:xfrm>
            <a:off x="895350" y="3714088"/>
            <a:ext cx="9233976" cy="3324225"/>
          </a:xfrm>
          <a:prstGeom prst="rect">
            <a:avLst/>
          </a:prstGeom>
        </p:spPr>
        <p:txBody>
          <a:bodyPr lIns="0" tIns="0" rIns="0" bIns="0" rtlCol="0" anchor="t">
            <a:spAutoFit/>
          </a:bodyPr>
          <a:lstStyle/>
          <a:p>
            <a:pPr algn="ctr">
              <a:lnSpc>
                <a:spcPts val="8400"/>
              </a:lnSpc>
            </a:pPr>
            <a:r>
              <a:rPr lang="en-US" sz="8000" spc="400">
                <a:solidFill>
                  <a:srgbClr val="2B4A9D"/>
                </a:solidFill>
                <a:latin typeface="Poppins Ultra-Bold"/>
              </a:rPr>
              <a:t>DISCOUNTED CASH FLOW(DCF)</a:t>
            </a:r>
          </a:p>
        </p:txBody>
      </p:sp>
      <p:grpSp>
        <p:nvGrpSpPr>
          <p:cNvPr id="17" name="Group 17"/>
          <p:cNvGrpSpPr/>
          <p:nvPr/>
        </p:nvGrpSpPr>
        <p:grpSpPr>
          <a:xfrm>
            <a:off x="10129326" y="0"/>
            <a:ext cx="8158674" cy="10287000"/>
            <a:chOff x="0" y="0"/>
            <a:chExt cx="2976306" cy="3752725"/>
          </a:xfrm>
        </p:grpSpPr>
        <p:sp>
          <p:nvSpPr>
            <p:cNvPr id="18" name="Freeform 18"/>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19" name="Freeform 19"/>
          <p:cNvSpPr/>
          <p:nvPr/>
        </p:nvSpPr>
        <p:spPr>
          <a:xfrm>
            <a:off x="12134128" y="3121771"/>
            <a:ext cx="4149071" cy="4043458"/>
          </a:xfrm>
          <a:custGeom>
            <a:avLst/>
            <a:gdLst/>
            <a:ahLst/>
            <a:cxnLst/>
            <a:rect l="l" t="t" r="r" b="b"/>
            <a:pathLst>
              <a:path w="4149071" h="4043458">
                <a:moveTo>
                  <a:pt x="0" y="0"/>
                </a:moveTo>
                <a:lnTo>
                  <a:pt x="4149070" y="0"/>
                </a:lnTo>
                <a:lnTo>
                  <a:pt x="4149070" y="4043458"/>
                </a:lnTo>
                <a:lnTo>
                  <a:pt x="0" y="40434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3997858" y="2523496"/>
            <a:ext cx="2528376" cy="1190592"/>
          </a:xfrm>
          <a:prstGeom prst="rect">
            <a:avLst/>
          </a:prstGeom>
        </p:spPr>
        <p:txBody>
          <a:bodyPr lIns="0" tIns="0" rIns="0" bIns="0" rtlCol="0" anchor="t">
            <a:spAutoFit/>
          </a:bodyPr>
          <a:lstStyle/>
          <a:p>
            <a:pPr algn="ctr">
              <a:lnSpc>
                <a:spcPts val="8400"/>
              </a:lnSpc>
            </a:pPr>
            <a:r>
              <a:rPr lang="en-US" sz="8000" spc="400">
                <a:solidFill>
                  <a:srgbClr val="FFFFFF"/>
                </a:solidFill>
                <a:latin typeface="Poppins Heavy"/>
              </a:rPr>
              <a:t>3</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10" name="TextBox 10"/>
          <p:cNvSpPr txBox="1"/>
          <p:nvPr/>
        </p:nvSpPr>
        <p:spPr>
          <a:xfrm>
            <a:off x="2907745" y="236957"/>
            <a:ext cx="9135755" cy="1190625"/>
          </a:xfrm>
          <a:prstGeom prst="rect">
            <a:avLst/>
          </a:prstGeom>
        </p:spPr>
        <p:txBody>
          <a:bodyPr lIns="0" tIns="0" rIns="0" bIns="0" rtlCol="0" anchor="t">
            <a:spAutoFit/>
          </a:bodyPr>
          <a:lstStyle/>
          <a:p>
            <a:pPr algn="ctr">
              <a:lnSpc>
                <a:spcPts val="8400"/>
              </a:lnSpc>
            </a:pPr>
            <a:r>
              <a:rPr lang="en-US" sz="8000" spc="400">
                <a:solidFill>
                  <a:srgbClr val="2B4A9D"/>
                </a:solidFill>
                <a:latin typeface="Poppins Ultra-Bold"/>
              </a:rPr>
              <a:t>BASELINE</a:t>
            </a:r>
          </a:p>
        </p:txBody>
      </p:sp>
      <p:grpSp>
        <p:nvGrpSpPr>
          <p:cNvPr id="11" name="Group 11"/>
          <p:cNvGrpSpPr/>
          <p:nvPr/>
        </p:nvGrpSpPr>
        <p:grpSpPr>
          <a:xfrm rot="5400000">
            <a:off x="-1309" y="1309"/>
            <a:ext cx="1635964" cy="1633346"/>
            <a:chOff x="0" y="0"/>
            <a:chExt cx="6350000" cy="6339840"/>
          </a:xfrm>
        </p:grpSpPr>
        <p:sp>
          <p:nvSpPr>
            <p:cNvPr id="12" name="Freeform 12"/>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13" name="Freeform 13"/>
          <p:cNvSpPr/>
          <p:nvPr/>
        </p:nvSpPr>
        <p:spPr>
          <a:xfrm>
            <a:off x="190747" y="1403124"/>
            <a:ext cx="18097253" cy="3682346"/>
          </a:xfrm>
          <a:custGeom>
            <a:avLst/>
            <a:gdLst/>
            <a:ahLst/>
            <a:cxnLst/>
            <a:rect l="l" t="t" r="r" b="b"/>
            <a:pathLst>
              <a:path w="18097253" h="3682346">
                <a:moveTo>
                  <a:pt x="0" y="0"/>
                </a:moveTo>
                <a:lnTo>
                  <a:pt x="18097253" y="0"/>
                </a:lnTo>
                <a:lnTo>
                  <a:pt x="18097253" y="3682346"/>
                </a:lnTo>
                <a:lnTo>
                  <a:pt x="0" y="3682346"/>
                </a:lnTo>
                <a:lnTo>
                  <a:pt x="0" y="0"/>
                </a:lnTo>
                <a:close/>
              </a:path>
            </a:pathLst>
          </a:custGeom>
          <a:blipFill>
            <a:blip r:embed="rId2"/>
            <a:stretch>
              <a:fillRect t="-6402" b="-7566"/>
            </a:stretch>
          </a:blipFill>
        </p:spPr>
      </p:sp>
      <p:sp>
        <p:nvSpPr>
          <p:cNvPr id="14" name="Freeform 14"/>
          <p:cNvSpPr/>
          <p:nvPr/>
        </p:nvSpPr>
        <p:spPr>
          <a:xfrm>
            <a:off x="4609043" y="5535456"/>
            <a:ext cx="6757944" cy="4250965"/>
          </a:xfrm>
          <a:custGeom>
            <a:avLst/>
            <a:gdLst/>
            <a:ahLst/>
            <a:cxnLst/>
            <a:rect l="l" t="t" r="r" b="b"/>
            <a:pathLst>
              <a:path w="6757944" h="4250965">
                <a:moveTo>
                  <a:pt x="0" y="0"/>
                </a:moveTo>
                <a:lnTo>
                  <a:pt x="6757944" y="0"/>
                </a:lnTo>
                <a:lnTo>
                  <a:pt x="6757944" y="4250965"/>
                </a:lnTo>
                <a:lnTo>
                  <a:pt x="0" y="4250965"/>
                </a:lnTo>
                <a:lnTo>
                  <a:pt x="0" y="0"/>
                </a:lnTo>
                <a:close/>
              </a:path>
            </a:pathLst>
          </a:custGeom>
          <a:blipFill>
            <a:blip r:embed="rId3"/>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13001" y="-1128319"/>
            <a:ext cx="5770168" cy="577016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4A9D"/>
            </a:solidFill>
          </p:spPr>
          <p:txBody>
            <a:bodyPr/>
            <a:lstStyle/>
            <a:p>
              <a:endParaRPr lang="en-US"/>
            </a:p>
          </p:txBody>
        </p:sp>
      </p:grpSp>
      <p:grpSp>
        <p:nvGrpSpPr>
          <p:cNvPr id="4" name="Group 4"/>
          <p:cNvGrpSpPr/>
          <p:nvPr/>
        </p:nvGrpSpPr>
        <p:grpSpPr>
          <a:xfrm>
            <a:off x="8836181" y="566151"/>
            <a:ext cx="1033172" cy="9154697"/>
            <a:chOff x="0" y="0"/>
            <a:chExt cx="376904" cy="3339658"/>
          </a:xfrm>
        </p:grpSpPr>
        <p:sp>
          <p:nvSpPr>
            <p:cNvPr id="5" name="Freeform 5"/>
            <p:cNvSpPr/>
            <p:nvPr/>
          </p:nvSpPr>
          <p:spPr>
            <a:xfrm>
              <a:off x="0" y="0"/>
              <a:ext cx="376904" cy="3339659"/>
            </a:xfrm>
            <a:custGeom>
              <a:avLst/>
              <a:gdLst/>
              <a:ahLst/>
              <a:cxnLst/>
              <a:rect l="l" t="t" r="r" b="b"/>
              <a:pathLst>
                <a:path w="376904" h="3339659">
                  <a:moveTo>
                    <a:pt x="0" y="0"/>
                  </a:moveTo>
                  <a:lnTo>
                    <a:pt x="376904" y="0"/>
                  </a:lnTo>
                  <a:lnTo>
                    <a:pt x="376904" y="3339659"/>
                  </a:lnTo>
                  <a:lnTo>
                    <a:pt x="0" y="3339659"/>
                  </a:lnTo>
                  <a:close/>
                </a:path>
              </a:pathLst>
            </a:custGeom>
            <a:solidFill>
              <a:srgbClr val="5271FF"/>
            </a:solidFill>
          </p:spPr>
          <p:txBody>
            <a:bodyPr/>
            <a:lstStyle/>
            <a:p>
              <a:endParaRPr lang="en-US"/>
            </a:p>
          </p:txBody>
        </p:sp>
      </p:grpSp>
      <p:grpSp>
        <p:nvGrpSpPr>
          <p:cNvPr id="6" name="Group 6"/>
          <p:cNvGrpSpPr/>
          <p:nvPr/>
        </p:nvGrpSpPr>
        <p:grpSpPr>
          <a:xfrm>
            <a:off x="619537" y="8172754"/>
            <a:ext cx="1635964" cy="1633346"/>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txBody>
            <a:bodyPr/>
            <a:lstStyle/>
            <a:p>
              <a:endParaRPr lang="en-US"/>
            </a:p>
          </p:txBody>
        </p:sp>
      </p:grpSp>
      <p:grpSp>
        <p:nvGrpSpPr>
          <p:cNvPr id="8" name="Group 8"/>
          <p:cNvGrpSpPr/>
          <p:nvPr/>
        </p:nvGrpSpPr>
        <p:grpSpPr>
          <a:xfrm rot="5400000">
            <a:off x="618228" y="566151"/>
            <a:ext cx="1635964" cy="1633346"/>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txBody>
            <a:bodyPr/>
            <a:lstStyle/>
            <a:p>
              <a:endParaRPr lang="en-US"/>
            </a:p>
          </p:txBody>
        </p:sp>
      </p:grpSp>
      <p:sp>
        <p:nvSpPr>
          <p:cNvPr id="10" name="TextBox 10"/>
          <p:cNvSpPr txBox="1"/>
          <p:nvPr/>
        </p:nvSpPr>
        <p:spPr>
          <a:xfrm>
            <a:off x="816520" y="1587625"/>
            <a:ext cx="8183276" cy="895354"/>
          </a:xfrm>
          <a:prstGeom prst="rect">
            <a:avLst/>
          </a:prstGeom>
        </p:spPr>
        <p:txBody>
          <a:bodyPr lIns="0" tIns="0" rIns="0" bIns="0" rtlCol="0" anchor="t">
            <a:spAutoFit/>
          </a:bodyPr>
          <a:lstStyle/>
          <a:p>
            <a:pPr algn="ctr">
              <a:lnSpc>
                <a:spcPts val="6300"/>
              </a:lnSpc>
            </a:pPr>
            <a:r>
              <a:rPr lang="en-US" sz="6000" spc="300">
                <a:solidFill>
                  <a:srgbClr val="2B4A9D"/>
                </a:solidFill>
                <a:latin typeface="Poppins Ultra-Bold"/>
              </a:rPr>
              <a:t>ABOUT COMPANY</a:t>
            </a:r>
          </a:p>
        </p:txBody>
      </p:sp>
      <p:sp>
        <p:nvSpPr>
          <p:cNvPr id="11" name="TextBox 11"/>
          <p:cNvSpPr txBox="1"/>
          <p:nvPr/>
        </p:nvSpPr>
        <p:spPr>
          <a:xfrm>
            <a:off x="1216570" y="2703111"/>
            <a:ext cx="7383176" cy="523875"/>
          </a:xfrm>
          <a:prstGeom prst="rect">
            <a:avLst/>
          </a:prstGeom>
        </p:spPr>
        <p:txBody>
          <a:bodyPr lIns="0" tIns="0" rIns="0" bIns="0" rtlCol="0" anchor="t">
            <a:spAutoFit/>
          </a:bodyPr>
          <a:lstStyle/>
          <a:p>
            <a:pPr algn="ctr">
              <a:lnSpc>
                <a:spcPts val="4200"/>
              </a:lnSpc>
            </a:pPr>
            <a:r>
              <a:rPr lang="en-US" sz="3000" spc="300">
                <a:solidFill>
                  <a:srgbClr val="000000"/>
                </a:solidFill>
                <a:latin typeface="Lato"/>
              </a:rPr>
              <a:t>AN INDUSTRY LEADER</a:t>
            </a:r>
          </a:p>
        </p:txBody>
      </p:sp>
      <p:sp>
        <p:nvSpPr>
          <p:cNvPr id="12" name="TextBox 12"/>
          <p:cNvSpPr txBox="1"/>
          <p:nvPr/>
        </p:nvSpPr>
        <p:spPr>
          <a:xfrm>
            <a:off x="816520" y="3741335"/>
            <a:ext cx="8019662" cy="4878028"/>
          </a:xfrm>
          <a:prstGeom prst="rect">
            <a:avLst/>
          </a:prstGeom>
        </p:spPr>
        <p:txBody>
          <a:bodyPr lIns="0" tIns="0" rIns="0" bIns="0" rtlCol="0" anchor="t">
            <a:spAutoFit/>
          </a:bodyPr>
          <a:lstStyle/>
          <a:p>
            <a:pPr marL="544749" lvl="1" indent="-272374" algn="just">
              <a:lnSpc>
                <a:spcPts val="3532"/>
              </a:lnSpc>
              <a:buFont typeface="Arial"/>
              <a:buChar char="•"/>
            </a:pPr>
            <a:r>
              <a:rPr lang="en-US" sz="2523" spc="252">
                <a:solidFill>
                  <a:srgbClr val="000000"/>
                </a:solidFill>
                <a:latin typeface="Lato"/>
                <a:hlinkClick r:id="rId2" tooltip="https://en.wikipedia.org/wiki/Nasdaq"/>
              </a:rPr>
              <a:t>Nasdaq</a:t>
            </a:r>
            <a:r>
              <a:rPr lang="en-US" sz="2523" spc="252">
                <a:solidFill>
                  <a:srgbClr val="000000"/>
                </a:solidFill>
                <a:latin typeface="Lato"/>
              </a:rPr>
              <a:t>: </a:t>
            </a:r>
            <a:r>
              <a:rPr lang="en-US" sz="2523" spc="252">
                <a:solidFill>
                  <a:srgbClr val="000000"/>
                </a:solidFill>
                <a:latin typeface="Lato"/>
                <a:hlinkClick r:id="rId3" tooltip="https://www.nasdaq.com/market-activity/stocks/isrg"/>
              </a:rPr>
              <a:t>ISRG</a:t>
            </a:r>
          </a:p>
          <a:p>
            <a:pPr marL="544749" lvl="1" indent="-272374" algn="just">
              <a:lnSpc>
                <a:spcPts val="3532"/>
              </a:lnSpc>
              <a:buFont typeface="Arial"/>
              <a:buChar char="•"/>
            </a:pPr>
            <a:r>
              <a:rPr lang="en-US" sz="2523" spc="252">
                <a:solidFill>
                  <a:srgbClr val="000000"/>
                </a:solidFill>
                <a:latin typeface="Lato"/>
              </a:rPr>
              <a:t>Industry: Medical Appliances &amp; Equipment</a:t>
            </a:r>
          </a:p>
          <a:p>
            <a:pPr marL="544749" lvl="1" indent="-272374" algn="just">
              <a:lnSpc>
                <a:spcPts val="3532"/>
              </a:lnSpc>
              <a:buFont typeface="Arial"/>
              <a:buChar char="•"/>
            </a:pPr>
            <a:r>
              <a:rPr lang="en-US" sz="2523" spc="252">
                <a:solidFill>
                  <a:srgbClr val="000000"/>
                </a:solidFill>
                <a:latin typeface="Lato"/>
              </a:rPr>
              <a:t>Founded: 1995; 28 years ago</a:t>
            </a:r>
          </a:p>
          <a:p>
            <a:pPr marL="544749" lvl="1" indent="-272374" algn="just">
              <a:lnSpc>
                <a:spcPts val="3532"/>
              </a:lnSpc>
              <a:buFont typeface="Arial"/>
              <a:buChar char="•"/>
            </a:pPr>
            <a:r>
              <a:rPr lang="en-US" sz="2523" spc="252">
                <a:solidFill>
                  <a:srgbClr val="000000"/>
                </a:solidFill>
                <a:latin typeface="Lato"/>
              </a:rPr>
              <a:t>Headquarters: </a:t>
            </a:r>
            <a:r>
              <a:rPr lang="en-US" sz="2523" spc="252">
                <a:solidFill>
                  <a:srgbClr val="000000"/>
                </a:solidFill>
                <a:latin typeface="Lato"/>
                <a:hlinkClick r:id="rId4" tooltip="https://en.wikipedia.org/wiki/Sunnyvale,_California"/>
              </a:rPr>
              <a:t>Sunnyvale, California</a:t>
            </a:r>
            <a:r>
              <a:rPr lang="en-US" sz="2523" spc="252">
                <a:solidFill>
                  <a:srgbClr val="000000"/>
                </a:solidFill>
                <a:latin typeface="Lato"/>
              </a:rPr>
              <a:t>, U.S.</a:t>
            </a:r>
          </a:p>
          <a:p>
            <a:pPr algn="just">
              <a:lnSpc>
                <a:spcPts val="3532"/>
              </a:lnSpc>
            </a:pPr>
            <a:endParaRPr lang="en-US" sz="2523" spc="252">
              <a:solidFill>
                <a:srgbClr val="000000"/>
              </a:solidFill>
              <a:latin typeface="Lato"/>
            </a:endParaRPr>
          </a:p>
          <a:p>
            <a:pPr algn="just">
              <a:lnSpc>
                <a:spcPts val="3532"/>
              </a:lnSpc>
            </a:pPr>
            <a:r>
              <a:rPr lang="en-US" sz="2523" spc="252">
                <a:solidFill>
                  <a:srgbClr val="000000"/>
                </a:solidFill>
                <a:latin typeface="Lato Bold"/>
              </a:rPr>
              <a:t>Key people</a:t>
            </a:r>
          </a:p>
          <a:p>
            <a:pPr marL="544749" lvl="1" indent="-272374" algn="just">
              <a:lnSpc>
                <a:spcPts val="3532"/>
              </a:lnSpc>
              <a:buFont typeface="Arial"/>
              <a:buChar char="•"/>
            </a:pPr>
            <a:r>
              <a:rPr lang="en-US" sz="2523" spc="252">
                <a:solidFill>
                  <a:srgbClr val="000000"/>
                </a:solidFill>
                <a:latin typeface="Lato"/>
              </a:rPr>
              <a:t>Gary S. Guthart- (</a:t>
            </a:r>
            <a:r>
              <a:rPr lang="en-US" sz="2523" spc="252">
                <a:solidFill>
                  <a:srgbClr val="000000"/>
                </a:solidFill>
                <a:latin typeface="Lato"/>
                <a:hlinkClick r:id="rId5" tooltip="https://en.wikipedia.org/wiki/Chief_executive_officer"/>
              </a:rPr>
              <a:t>CEO</a:t>
            </a:r>
            <a:r>
              <a:rPr lang="en-US" sz="2523" spc="252">
                <a:solidFill>
                  <a:srgbClr val="000000"/>
                </a:solidFill>
                <a:latin typeface="Lato"/>
              </a:rPr>
              <a:t>)</a:t>
            </a:r>
          </a:p>
          <a:p>
            <a:pPr marL="544749" lvl="1" indent="-272374" algn="just">
              <a:lnSpc>
                <a:spcPts val="3532"/>
              </a:lnSpc>
              <a:buFont typeface="Arial"/>
              <a:buChar char="•"/>
            </a:pPr>
            <a:r>
              <a:rPr lang="en-US" sz="2523" spc="252">
                <a:solidFill>
                  <a:srgbClr val="000000"/>
                </a:solidFill>
                <a:latin typeface="Lato"/>
              </a:rPr>
              <a:t>Jamie Samath- (CFO)</a:t>
            </a:r>
          </a:p>
          <a:p>
            <a:pPr marL="544749" lvl="1" indent="-272374" algn="just">
              <a:lnSpc>
                <a:spcPts val="3532"/>
              </a:lnSpc>
              <a:buFont typeface="Arial"/>
              <a:buChar char="•"/>
            </a:pPr>
            <a:r>
              <a:rPr lang="en-US" sz="2523" spc="252">
                <a:solidFill>
                  <a:srgbClr val="000000"/>
                </a:solidFill>
                <a:latin typeface="Lato"/>
              </a:rPr>
              <a:t>Products: </a:t>
            </a:r>
            <a:r>
              <a:rPr lang="en-US" sz="2523" spc="252">
                <a:solidFill>
                  <a:srgbClr val="000000"/>
                </a:solidFill>
                <a:latin typeface="Lato"/>
                <a:hlinkClick r:id="rId6" tooltip="https://en.wikipedia.org/wiki/Da_Vinci_Surgical_System"/>
              </a:rPr>
              <a:t>da Vinci Surgical System</a:t>
            </a:r>
            <a:r>
              <a:rPr lang="en-US" sz="2523" spc="252">
                <a:solidFill>
                  <a:srgbClr val="000000"/>
                </a:solidFill>
                <a:latin typeface="Lato"/>
              </a:rPr>
              <a:t> (Xi, SP, X), Ion by Intuitive, Intuitive Hub, Services.</a:t>
            </a:r>
          </a:p>
          <a:p>
            <a:pPr algn="just">
              <a:lnSpc>
                <a:spcPts val="3532"/>
              </a:lnSpc>
            </a:pPr>
            <a:endParaRPr lang="en-US" sz="2523" spc="252">
              <a:solidFill>
                <a:srgbClr val="000000"/>
              </a:solidFill>
              <a:latin typeface="Lato"/>
            </a:endParaRPr>
          </a:p>
        </p:txBody>
      </p:sp>
      <p:grpSp>
        <p:nvGrpSpPr>
          <p:cNvPr id="13" name="Group 13"/>
          <p:cNvGrpSpPr/>
          <p:nvPr/>
        </p:nvGrpSpPr>
        <p:grpSpPr>
          <a:xfrm>
            <a:off x="8836181" y="2439794"/>
            <a:ext cx="12308361" cy="5407413"/>
            <a:chOff x="0" y="0"/>
            <a:chExt cx="16411148" cy="7209884"/>
          </a:xfrm>
        </p:grpSpPr>
        <p:pic>
          <p:nvPicPr>
            <p:cNvPr id="14" name="Picture 14"/>
            <p:cNvPicPr>
              <a:picLocks noChangeAspect="1"/>
            </p:cNvPicPr>
            <p:nvPr/>
          </p:nvPicPr>
          <p:blipFill>
            <a:blip r:embed="rId7"/>
            <a:srcRect t="17066" b="17066"/>
            <a:stretch>
              <a:fillRect/>
            </a:stretch>
          </p:blipFill>
          <p:spPr>
            <a:xfrm>
              <a:off x="0" y="0"/>
              <a:ext cx="16411148" cy="7209884"/>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6816" y="0"/>
            <a:ext cx="452408" cy="10287000"/>
            <a:chOff x="0" y="0"/>
            <a:chExt cx="165040" cy="3752725"/>
          </a:xfrm>
        </p:grpSpPr>
        <p:sp>
          <p:nvSpPr>
            <p:cNvPr id="3" name="Freeform 3"/>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sp>
      </p:grpSp>
      <p:grpSp>
        <p:nvGrpSpPr>
          <p:cNvPr id="4" name="Group 4"/>
          <p:cNvGrpSpPr/>
          <p:nvPr/>
        </p:nvGrpSpPr>
        <p:grpSpPr>
          <a:xfrm rot="-2700000">
            <a:off x="15385959" y="1860459"/>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15742560" y="221706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11524419" y="8043030"/>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0" name="Group 10"/>
          <p:cNvGrpSpPr/>
          <p:nvPr/>
        </p:nvGrpSpPr>
        <p:grpSpPr>
          <a:xfrm rot="2700000">
            <a:off x="11524419" y="-3920369"/>
            <a:ext cx="6164339" cy="6164339"/>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2" name="Group 12"/>
          <p:cNvGrpSpPr/>
          <p:nvPr/>
        </p:nvGrpSpPr>
        <p:grpSpPr>
          <a:xfrm rot="-5400000">
            <a:off x="568482" y="1960670"/>
            <a:ext cx="829509" cy="1966473"/>
            <a:chOff x="0" y="0"/>
            <a:chExt cx="2354580" cy="5581882"/>
          </a:xfrm>
        </p:grpSpPr>
        <p:sp>
          <p:nvSpPr>
            <p:cNvPr id="13" name="Freeform 13"/>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14" name="Group 14"/>
          <p:cNvGrpSpPr/>
          <p:nvPr/>
        </p:nvGrpSpPr>
        <p:grpSpPr>
          <a:xfrm rot="-5400000">
            <a:off x="4980926" y="-2587876"/>
            <a:ext cx="1629197" cy="7951652"/>
            <a:chOff x="0" y="0"/>
            <a:chExt cx="2354580" cy="11492046"/>
          </a:xfrm>
        </p:grpSpPr>
        <p:sp>
          <p:nvSpPr>
            <p:cNvPr id="15" name="Freeform 15"/>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sp>
      </p:grpSp>
      <p:grpSp>
        <p:nvGrpSpPr>
          <p:cNvPr id="16" name="Group 16"/>
          <p:cNvGrpSpPr/>
          <p:nvPr/>
        </p:nvGrpSpPr>
        <p:grpSpPr>
          <a:xfrm rot="-5400000">
            <a:off x="568482" y="4415830"/>
            <a:ext cx="829509" cy="1966473"/>
            <a:chOff x="0" y="0"/>
            <a:chExt cx="2354580" cy="5581882"/>
          </a:xfrm>
        </p:grpSpPr>
        <p:sp>
          <p:nvSpPr>
            <p:cNvPr id="17" name="Freeform 17"/>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18" name="Group 18"/>
          <p:cNvGrpSpPr/>
          <p:nvPr/>
        </p:nvGrpSpPr>
        <p:grpSpPr>
          <a:xfrm rot="-5400000">
            <a:off x="568482" y="6870991"/>
            <a:ext cx="829509" cy="1966473"/>
            <a:chOff x="0" y="0"/>
            <a:chExt cx="2354580" cy="5581882"/>
          </a:xfrm>
        </p:grpSpPr>
        <p:sp>
          <p:nvSpPr>
            <p:cNvPr id="19" name="Freeform 19"/>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aphicFrame>
        <p:nvGraphicFramePr>
          <p:cNvPr id="20" name="Table 20"/>
          <p:cNvGraphicFramePr>
            <a:graphicFrameLocks noGrp="1"/>
          </p:cNvGraphicFramePr>
          <p:nvPr/>
        </p:nvGraphicFramePr>
        <p:xfrm>
          <a:off x="2640900" y="2943906"/>
          <a:ext cx="8970752" cy="6341316"/>
        </p:xfrm>
        <a:graphic>
          <a:graphicData uri="http://schemas.openxmlformats.org/drawingml/2006/table">
            <a:tbl>
              <a:tblPr/>
              <a:tblGrid>
                <a:gridCol w="2990251">
                  <a:extLst>
                    <a:ext uri="{9D8B030D-6E8A-4147-A177-3AD203B41FA5}">
                      <a16:colId xmlns:a16="http://schemas.microsoft.com/office/drawing/2014/main" val="20000"/>
                    </a:ext>
                  </a:extLst>
                </a:gridCol>
                <a:gridCol w="2990251">
                  <a:extLst>
                    <a:ext uri="{9D8B030D-6E8A-4147-A177-3AD203B41FA5}">
                      <a16:colId xmlns:a16="http://schemas.microsoft.com/office/drawing/2014/main" val="20001"/>
                    </a:ext>
                  </a:extLst>
                </a:gridCol>
                <a:gridCol w="2990251">
                  <a:extLst>
                    <a:ext uri="{9D8B030D-6E8A-4147-A177-3AD203B41FA5}">
                      <a16:colId xmlns:a16="http://schemas.microsoft.com/office/drawing/2014/main" val="20002"/>
                    </a:ext>
                  </a:extLst>
                </a:gridCol>
              </a:tblGrid>
              <a:tr h="1088660">
                <a:tc>
                  <a:txBody>
                    <a:bodyPr/>
                    <a:lstStyle/>
                    <a:p>
                      <a:pPr marL="0" lvl="0" indent="0" algn="ctr">
                        <a:lnSpc>
                          <a:spcPts val="2520"/>
                        </a:lnSpc>
                        <a:spcBef>
                          <a:spcPct val="0"/>
                        </a:spcBef>
                        <a:defRPr/>
                      </a:pPr>
                      <a:r>
                        <a:rPr lang="en-US" sz="1800" u="none" strike="noStrike">
                          <a:solidFill>
                            <a:srgbClr val="000000"/>
                          </a:solidFill>
                          <a:latin typeface="Lato"/>
                        </a:rPr>
                        <a:t>S.NO</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2520"/>
                        </a:lnSpc>
                        <a:spcBef>
                          <a:spcPct val="0"/>
                        </a:spcBef>
                        <a:defRPr/>
                      </a:pPr>
                      <a:r>
                        <a:rPr lang="en-US" sz="1800" u="none" strike="noStrike">
                          <a:solidFill>
                            <a:srgbClr val="000000"/>
                          </a:solidFill>
                          <a:latin typeface="Lato"/>
                        </a:rPr>
                        <a:t>ASSUMPTION</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2520"/>
                        </a:lnSpc>
                        <a:spcBef>
                          <a:spcPct val="0"/>
                        </a:spcBef>
                        <a:defRPr/>
                      </a:pP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41981">
                <a:tc>
                  <a:txBody>
                    <a:bodyPr/>
                    <a:lstStyle/>
                    <a:p>
                      <a:pPr marL="0" lvl="0" indent="0" algn="ctr">
                        <a:lnSpc>
                          <a:spcPts val="2520"/>
                        </a:lnSpc>
                        <a:spcBef>
                          <a:spcPct val="0"/>
                        </a:spcBef>
                        <a:defRPr/>
                      </a:pPr>
                      <a:r>
                        <a:rPr lang="en-US" sz="1800" u="none" strike="noStrike">
                          <a:solidFill>
                            <a:srgbClr val="000000"/>
                          </a:solidFill>
                          <a:latin typeface="Lato"/>
                        </a:rPr>
                        <a:t>1</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2520"/>
                        </a:lnSpc>
                        <a:spcBef>
                          <a:spcPct val="0"/>
                        </a:spcBef>
                        <a:defRPr/>
                      </a:pPr>
                      <a:r>
                        <a:rPr lang="en-US" sz="1800" u="none" strike="noStrike">
                          <a:solidFill>
                            <a:srgbClr val="000000"/>
                          </a:solidFill>
                          <a:latin typeface="Lato"/>
                        </a:rPr>
                        <a:t>Revenue Growth rate</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2520"/>
                        </a:lnSpc>
                        <a:spcBef>
                          <a:spcPct val="0"/>
                        </a:spcBef>
                        <a:defRPr/>
                      </a:pPr>
                      <a:r>
                        <a:rPr lang="en-US" sz="1800" u="none" strike="noStrike">
                          <a:solidFill>
                            <a:srgbClr val="000000"/>
                          </a:solidFill>
                          <a:latin typeface="Lato"/>
                        </a:rPr>
                        <a:t>Mckinsey analysts estimated 13-19% and we took average</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70991">
                <a:tc>
                  <a:txBody>
                    <a:bodyPr/>
                    <a:lstStyle/>
                    <a:p>
                      <a:pPr marL="0" lvl="0" indent="0" algn="ctr">
                        <a:lnSpc>
                          <a:spcPts val="2520"/>
                        </a:lnSpc>
                        <a:spcBef>
                          <a:spcPct val="0"/>
                        </a:spcBef>
                        <a:defRPr/>
                      </a:pPr>
                      <a:r>
                        <a:rPr lang="en-US" sz="1800" u="none" strike="noStrike">
                          <a:solidFill>
                            <a:srgbClr val="000000"/>
                          </a:solidFill>
                          <a:latin typeface="Lato"/>
                        </a:rPr>
                        <a:t>2</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2520"/>
                        </a:lnSpc>
                        <a:spcBef>
                          <a:spcPct val="0"/>
                        </a:spcBef>
                        <a:defRPr/>
                      </a:pPr>
                      <a:r>
                        <a:rPr lang="en-US" sz="1800" u="none" strike="noStrike">
                          <a:solidFill>
                            <a:srgbClr val="000000"/>
                          </a:solidFill>
                          <a:latin typeface="Lato"/>
                        </a:rPr>
                        <a:t>EBIT margin</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2520"/>
                        </a:lnSpc>
                        <a:spcBef>
                          <a:spcPct val="0"/>
                        </a:spcBef>
                        <a:defRPr/>
                      </a:pPr>
                      <a:r>
                        <a:rPr lang="en-US" sz="1800" u="none" strike="noStrike">
                          <a:solidFill>
                            <a:srgbClr val="000000"/>
                          </a:solidFill>
                          <a:latin typeface="Lato"/>
                        </a:rPr>
                        <a:t>Average</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70991">
                <a:tc>
                  <a:txBody>
                    <a:bodyPr/>
                    <a:lstStyle/>
                    <a:p>
                      <a:pPr marL="0" lvl="0" indent="0" algn="ctr">
                        <a:lnSpc>
                          <a:spcPts val="2520"/>
                        </a:lnSpc>
                        <a:spcBef>
                          <a:spcPct val="0"/>
                        </a:spcBef>
                        <a:defRPr/>
                      </a:pPr>
                      <a:r>
                        <a:rPr lang="en-US" sz="1800" u="none" strike="noStrike">
                          <a:solidFill>
                            <a:srgbClr val="000000"/>
                          </a:solidFill>
                          <a:latin typeface="Lato"/>
                        </a:rPr>
                        <a:t>3</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2520"/>
                        </a:lnSpc>
                        <a:spcBef>
                          <a:spcPct val="0"/>
                        </a:spcBef>
                        <a:defRPr/>
                      </a:pPr>
                      <a:r>
                        <a:rPr lang="en-US" sz="1800" u="none" strike="noStrike">
                          <a:solidFill>
                            <a:srgbClr val="000000"/>
                          </a:solidFill>
                          <a:latin typeface="Lato"/>
                        </a:rPr>
                        <a:t>NFA as % of revenue</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2520"/>
                        </a:lnSpc>
                        <a:spcBef>
                          <a:spcPct val="0"/>
                        </a:spcBef>
                        <a:defRPr/>
                      </a:pPr>
                      <a:r>
                        <a:rPr lang="en-US" sz="1800" u="none" strike="noStrike">
                          <a:solidFill>
                            <a:srgbClr val="000000"/>
                          </a:solidFill>
                          <a:latin typeface="Lato"/>
                        </a:rPr>
                        <a:t>Industry</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70991">
                <a:tc>
                  <a:txBody>
                    <a:bodyPr/>
                    <a:lstStyle/>
                    <a:p>
                      <a:pPr marL="0" lvl="0" indent="0" algn="ctr">
                        <a:lnSpc>
                          <a:spcPts val="2520"/>
                        </a:lnSpc>
                        <a:spcBef>
                          <a:spcPct val="0"/>
                        </a:spcBef>
                        <a:defRPr/>
                      </a:pPr>
                      <a:r>
                        <a:rPr lang="en-US" sz="1800" u="none" strike="noStrike">
                          <a:solidFill>
                            <a:srgbClr val="000000"/>
                          </a:solidFill>
                          <a:latin typeface="Lato"/>
                        </a:rPr>
                        <a:t>4</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2520"/>
                        </a:lnSpc>
                        <a:spcBef>
                          <a:spcPct val="0"/>
                        </a:spcBef>
                        <a:defRPr/>
                      </a:pPr>
                      <a:r>
                        <a:rPr lang="en-US" sz="1800" u="none" strike="noStrike">
                          <a:solidFill>
                            <a:srgbClr val="000000"/>
                          </a:solidFill>
                          <a:latin typeface="Lato"/>
                        </a:rPr>
                        <a:t>NOWC as %of Revenue</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2520"/>
                        </a:lnSpc>
                        <a:spcBef>
                          <a:spcPct val="0"/>
                        </a:spcBef>
                        <a:defRPr/>
                      </a:pPr>
                      <a:r>
                        <a:rPr lang="en-US" sz="1800" u="none" strike="noStrike">
                          <a:solidFill>
                            <a:srgbClr val="000000"/>
                          </a:solidFill>
                          <a:latin typeface="Lato"/>
                        </a:rPr>
                        <a:t>Average of 5 years</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26709">
                <a:tc>
                  <a:txBody>
                    <a:bodyPr/>
                    <a:lstStyle/>
                    <a:p>
                      <a:pPr marL="0" lvl="0" indent="0" algn="ctr">
                        <a:lnSpc>
                          <a:spcPts val="2520"/>
                        </a:lnSpc>
                        <a:spcBef>
                          <a:spcPct val="0"/>
                        </a:spcBef>
                        <a:defRPr/>
                      </a:pPr>
                      <a:r>
                        <a:rPr lang="en-US" sz="1800" u="none" strike="noStrike">
                          <a:solidFill>
                            <a:srgbClr val="000000"/>
                          </a:solidFill>
                          <a:latin typeface="Lato"/>
                        </a:rPr>
                        <a:t>5</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2520"/>
                        </a:lnSpc>
                        <a:spcBef>
                          <a:spcPct val="0"/>
                        </a:spcBef>
                        <a:defRPr/>
                      </a:pPr>
                      <a:r>
                        <a:rPr lang="en-US" sz="1800" u="none" strike="noStrike">
                          <a:solidFill>
                            <a:srgbClr val="000000"/>
                          </a:solidFill>
                          <a:latin typeface="Lato"/>
                        </a:rPr>
                        <a:t>Tax Rate</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2520"/>
                        </a:lnSpc>
                        <a:spcBef>
                          <a:spcPct val="0"/>
                        </a:spcBef>
                        <a:defRPr/>
                      </a:pPr>
                      <a:r>
                        <a:rPr lang="en-US" sz="1800" u="none" strike="noStrike">
                          <a:solidFill>
                            <a:srgbClr val="000000"/>
                          </a:solidFill>
                          <a:latin typeface="Lato"/>
                        </a:rPr>
                        <a:t>Income statement calculated average</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70991">
                <a:tc>
                  <a:txBody>
                    <a:bodyPr/>
                    <a:lstStyle/>
                    <a:p>
                      <a:pPr marL="0" lvl="0" indent="0" algn="ctr">
                        <a:lnSpc>
                          <a:spcPts val="2520"/>
                        </a:lnSpc>
                        <a:spcBef>
                          <a:spcPct val="0"/>
                        </a:spcBef>
                        <a:defRPr/>
                      </a:pPr>
                      <a:r>
                        <a:rPr lang="en-US" sz="1800" u="none" strike="noStrike">
                          <a:solidFill>
                            <a:srgbClr val="000000"/>
                          </a:solidFill>
                          <a:latin typeface="Lato"/>
                        </a:rPr>
                        <a:t>6</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2520"/>
                        </a:lnSpc>
                        <a:spcBef>
                          <a:spcPct val="0"/>
                        </a:spcBef>
                        <a:defRPr/>
                      </a:pPr>
                      <a:r>
                        <a:rPr lang="en-US" sz="1800" u="none" strike="noStrike">
                          <a:solidFill>
                            <a:srgbClr val="000000"/>
                          </a:solidFill>
                          <a:latin typeface="Lato"/>
                        </a:rPr>
                        <a:t>Constant Growth rate</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2520"/>
                        </a:lnSpc>
                        <a:spcBef>
                          <a:spcPct val="0"/>
                        </a:spcBef>
                        <a:defRPr/>
                      </a:pPr>
                      <a:r>
                        <a:rPr lang="en-US" sz="1800" u="none" strike="noStrike">
                          <a:solidFill>
                            <a:srgbClr val="000000"/>
                          </a:solidFill>
                          <a:latin typeface="Lato"/>
                        </a:rPr>
                        <a:t>GDP</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21" name="TextBox 21"/>
          <p:cNvSpPr txBox="1"/>
          <p:nvPr/>
        </p:nvSpPr>
        <p:spPr>
          <a:xfrm>
            <a:off x="2123218" y="887905"/>
            <a:ext cx="7020782" cy="1005840"/>
          </a:xfrm>
          <a:prstGeom prst="rect">
            <a:avLst/>
          </a:prstGeom>
        </p:spPr>
        <p:txBody>
          <a:bodyPr lIns="0" tIns="0" rIns="0" bIns="0" rtlCol="0" anchor="t">
            <a:spAutoFit/>
          </a:bodyPr>
          <a:lstStyle/>
          <a:p>
            <a:pPr algn="ctr">
              <a:lnSpc>
                <a:spcPts val="7140"/>
              </a:lnSpc>
            </a:pPr>
            <a:r>
              <a:rPr lang="en-US" sz="6800" spc="340">
                <a:solidFill>
                  <a:srgbClr val="FFFFFF"/>
                </a:solidFill>
                <a:latin typeface="Poppins Ultra-Bold"/>
              </a:rPr>
              <a:t>ASSUMPTIONS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22736" y="7306928"/>
            <a:ext cx="16119222" cy="2516505"/>
          </a:xfrm>
          <a:prstGeom prst="rect">
            <a:avLst/>
          </a:prstGeom>
        </p:spPr>
        <p:txBody>
          <a:bodyPr lIns="0" tIns="0" rIns="0" bIns="0" rtlCol="0" anchor="t">
            <a:spAutoFit/>
          </a:bodyPr>
          <a:lstStyle/>
          <a:p>
            <a:pPr marL="388620" lvl="1" indent="-194310">
              <a:lnSpc>
                <a:spcPts val="2520"/>
              </a:lnSpc>
              <a:buFont typeface="Arial"/>
              <a:buChar char="•"/>
            </a:pPr>
            <a:r>
              <a:rPr lang="en-US" sz="1800" spc="179">
                <a:solidFill>
                  <a:srgbClr val="000000"/>
                </a:solidFill>
                <a:latin typeface="Lato"/>
              </a:rPr>
              <a:t>HIS $221.9 BILLION VALUATION SERVES AS THE CENTRAL ESTIMATE BASED ON THE COMPANY'S PROJECTED LONG-TERM GROWTH RATE OF 3.5% AND ESTIMATED COST OF CAPITAL OF 9.5%.</a:t>
            </a:r>
          </a:p>
          <a:p>
            <a:pPr marL="388620" lvl="1" indent="-194310">
              <a:lnSpc>
                <a:spcPts val="2520"/>
              </a:lnSpc>
              <a:buFont typeface="Arial"/>
              <a:buChar char="•"/>
            </a:pPr>
            <a:r>
              <a:rPr lang="en-US" sz="1800" spc="179">
                <a:solidFill>
                  <a:srgbClr val="000000"/>
                </a:solidFill>
                <a:latin typeface="Lato"/>
              </a:rPr>
              <a:t>The table shows the valuation sensitivity to different constant growth and WACC assumptions around this 3.5% and 9.5% baseline.</a:t>
            </a:r>
          </a:p>
          <a:p>
            <a:pPr marL="388620" lvl="1" indent="-194310">
              <a:lnSpc>
                <a:spcPts val="2520"/>
              </a:lnSpc>
              <a:buFont typeface="Arial"/>
              <a:buChar char="•"/>
            </a:pPr>
            <a:r>
              <a:rPr lang="en-US" sz="1800" spc="179">
                <a:solidFill>
                  <a:srgbClr val="000000"/>
                </a:solidFill>
                <a:latin typeface="Lato"/>
              </a:rPr>
              <a:t>If growth expectations decline or cost of capital rises, the valuation decreases from the $221.9 billion baseline.</a:t>
            </a:r>
          </a:p>
          <a:p>
            <a:pPr marL="388620" lvl="1" indent="-194310">
              <a:lnSpc>
                <a:spcPts val="2520"/>
              </a:lnSpc>
              <a:buFont typeface="Arial"/>
              <a:buChar char="•"/>
            </a:pPr>
            <a:r>
              <a:rPr lang="en-US" sz="1800" spc="179">
                <a:solidFill>
                  <a:srgbClr val="000000"/>
                </a:solidFill>
                <a:latin typeface="Lato"/>
              </a:rPr>
              <a:t>Conversely, if the company can sustain higher growth or WACC decreases, the valuation increases from the baseline.</a:t>
            </a:r>
          </a:p>
        </p:txBody>
      </p:sp>
      <p:grpSp>
        <p:nvGrpSpPr>
          <p:cNvPr id="3" name="Group 3"/>
          <p:cNvGrpSpPr/>
          <p:nvPr/>
        </p:nvGrpSpPr>
        <p:grpSpPr>
          <a:xfrm>
            <a:off x="0" y="627770"/>
            <a:ext cx="18288000" cy="6350625"/>
            <a:chOff x="0" y="0"/>
            <a:chExt cx="6671512" cy="2316725"/>
          </a:xfrm>
        </p:grpSpPr>
        <p:sp>
          <p:nvSpPr>
            <p:cNvPr id="4" name="Freeform 4"/>
            <p:cNvSpPr/>
            <p:nvPr/>
          </p:nvSpPr>
          <p:spPr>
            <a:xfrm>
              <a:off x="0" y="0"/>
              <a:ext cx="6671512" cy="2316725"/>
            </a:xfrm>
            <a:custGeom>
              <a:avLst/>
              <a:gdLst/>
              <a:ahLst/>
              <a:cxnLst/>
              <a:rect l="l" t="t" r="r" b="b"/>
              <a:pathLst>
                <a:path w="6671512" h="2316725">
                  <a:moveTo>
                    <a:pt x="0" y="0"/>
                  </a:moveTo>
                  <a:lnTo>
                    <a:pt x="6671512" y="0"/>
                  </a:lnTo>
                  <a:lnTo>
                    <a:pt x="6671512" y="2316725"/>
                  </a:lnTo>
                  <a:lnTo>
                    <a:pt x="0" y="2316725"/>
                  </a:lnTo>
                  <a:close/>
                </a:path>
              </a:pathLst>
            </a:custGeom>
            <a:solidFill>
              <a:srgbClr val="5271FF"/>
            </a:solidFill>
          </p:spPr>
        </p:sp>
      </p:grpSp>
      <p:sp>
        <p:nvSpPr>
          <p:cNvPr id="5" name="Freeform 5"/>
          <p:cNvSpPr/>
          <p:nvPr/>
        </p:nvSpPr>
        <p:spPr>
          <a:xfrm>
            <a:off x="671796" y="1872776"/>
            <a:ext cx="17391629" cy="4653584"/>
          </a:xfrm>
          <a:custGeom>
            <a:avLst/>
            <a:gdLst/>
            <a:ahLst/>
            <a:cxnLst/>
            <a:rect l="l" t="t" r="r" b="b"/>
            <a:pathLst>
              <a:path w="17391629" h="4653584">
                <a:moveTo>
                  <a:pt x="0" y="0"/>
                </a:moveTo>
                <a:lnTo>
                  <a:pt x="17391629" y="0"/>
                </a:lnTo>
                <a:lnTo>
                  <a:pt x="17391629" y="4653584"/>
                </a:lnTo>
                <a:lnTo>
                  <a:pt x="0" y="4653584"/>
                </a:lnTo>
                <a:lnTo>
                  <a:pt x="0" y="0"/>
                </a:lnTo>
                <a:close/>
              </a:path>
            </a:pathLst>
          </a:custGeom>
          <a:blipFill>
            <a:blip r:embed="rId2"/>
            <a:stretch>
              <a:fillRect/>
            </a:stretch>
          </a:blipFill>
        </p:spPr>
      </p:sp>
      <p:sp>
        <p:nvSpPr>
          <p:cNvPr id="6" name="TextBox 6"/>
          <p:cNvSpPr txBox="1"/>
          <p:nvPr/>
        </p:nvSpPr>
        <p:spPr>
          <a:xfrm>
            <a:off x="2932958" y="1057275"/>
            <a:ext cx="11898779" cy="733429"/>
          </a:xfrm>
          <a:prstGeom prst="rect">
            <a:avLst/>
          </a:prstGeom>
        </p:spPr>
        <p:txBody>
          <a:bodyPr lIns="0" tIns="0" rIns="0" bIns="0" rtlCol="0" anchor="t">
            <a:spAutoFit/>
          </a:bodyPr>
          <a:lstStyle/>
          <a:p>
            <a:pPr algn="ctr">
              <a:lnSpc>
                <a:spcPts val="5250"/>
              </a:lnSpc>
            </a:pPr>
            <a:r>
              <a:rPr lang="en-US" sz="5000" spc="250">
                <a:solidFill>
                  <a:srgbClr val="FFFFFF"/>
                </a:solidFill>
                <a:latin typeface="Poppins Heavy"/>
              </a:rPr>
              <a:t>SENSITIVITY ANALYSIS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0" name="Group 10"/>
          <p:cNvGrpSpPr/>
          <p:nvPr/>
        </p:nvGrpSpPr>
        <p:grpSpPr>
          <a:xfrm rot="5400000">
            <a:off x="-1309" y="1309"/>
            <a:ext cx="1635964" cy="1633346"/>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12" name="Freeform 12"/>
          <p:cNvSpPr/>
          <p:nvPr/>
        </p:nvSpPr>
        <p:spPr>
          <a:xfrm>
            <a:off x="5901241" y="5752671"/>
            <a:ext cx="6485518" cy="4649994"/>
          </a:xfrm>
          <a:custGeom>
            <a:avLst/>
            <a:gdLst/>
            <a:ahLst/>
            <a:cxnLst/>
            <a:rect l="l" t="t" r="r" b="b"/>
            <a:pathLst>
              <a:path w="6485518" h="4649994">
                <a:moveTo>
                  <a:pt x="0" y="0"/>
                </a:moveTo>
                <a:lnTo>
                  <a:pt x="6485518" y="0"/>
                </a:lnTo>
                <a:lnTo>
                  <a:pt x="6485518" y="4649994"/>
                </a:lnTo>
                <a:lnTo>
                  <a:pt x="0" y="4649994"/>
                </a:lnTo>
                <a:lnTo>
                  <a:pt x="0" y="0"/>
                </a:lnTo>
                <a:close/>
              </a:path>
            </a:pathLst>
          </a:custGeom>
          <a:blipFill>
            <a:blip r:embed="rId2"/>
            <a:stretch>
              <a:fillRect/>
            </a:stretch>
          </a:blipFill>
        </p:spPr>
      </p:sp>
      <p:sp>
        <p:nvSpPr>
          <p:cNvPr id="13" name="Freeform 13"/>
          <p:cNvSpPr/>
          <p:nvPr/>
        </p:nvSpPr>
        <p:spPr>
          <a:xfrm>
            <a:off x="651054" y="1815637"/>
            <a:ext cx="16467633" cy="3757362"/>
          </a:xfrm>
          <a:custGeom>
            <a:avLst/>
            <a:gdLst/>
            <a:ahLst/>
            <a:cxnLst/>
            <a:rect l="l" t="t" r="r" b="b"/>
            <a:pathLst>
              <a:path w="16467633" h="3757362">
                <a:moveTo>
                  <a:pt x="0" y="0"/>
                </a:moveTo>
                <a:lnTo>
                  <a:pt x="16467632" y="0"/>
                </a:lnTo>
                <a:lnTo>
                  <a:pt x="16467632" y="3757361"/>
                </a:lnTo>
                <a:lnTo>
                  <a:pt x="0" y="3757361"/>
                </a:lnTo>
                <a:lnTo>
                  <a:pt x="0" y="0"/>
                </a:lnTo>
                <a:close/>
              </a:path>
            </a:pathLst>
          </a:custGeom>
          <a:blipFill>
            <a:blip r:embed="rId3"/>
            <a:stretch>
              <a:fillRect t="-205" b="-5569"/>
            </a:stretch>
          </a:blipFill>
        </p:spPr>
      </p:sp>
      <p:sp>
        <p:nvSpPr>
          <p:cNvPr id="14" name="TextBox 14"/>
          <p:cNvSpPr txBox="1"/>
          <p:nvPr/>
        </p:nvSpPr>
        <p:spPr>
          <a:xfrm>
            <a:off x="2098993" y="404320"/>
            <a:ext cx="8760841" cy="1131067"/>
          </a:xfrm>
          <a:prstGeom prst="rect">
            <a:avLst/>
          </a:prstGeom>
        </p:spPr>
        <p:txBody>
          <a:bodyPr lIns="0" tIns="0" rIns="0" bIns="0" rtlCol="0" anchor="t">
            <a:spAutoFit/>
          </a:bodyPr>
          <a:lstStyle/>
          <a:p>
            <a:pPr algn="ctr">
              <a:lnSpc>
                <a:spcPts val="8055"/>
              </a:lnSpc>
            </a:pPr>
            <a:r>
              <a:rPr lang="en-US" sz="7671" spc="383">
                <a:solidFill>
                  <a:srgbClr val="2B4A9D"/>
                </a:solidFill>
                <a:latin typeface="Poppins Ultra-Bold"/>
              </a:rPr>
              <a:t>UPSIDE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6816" y="0"/>
            <a:ext cx="452408" cy="10287000"/>
            <a:chOff x="0" y="0"/>
            <a:chExt cx="165040" cy="3752725"/>
          </a:xfrm>
        </p:grpSpPr>
        <p:sp>
          <p:nvSpPr>
            <p:cNvPr id="3" name="Freeform 3"/>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sp>
      </p:grpSp>
      <p:grpSp>
        <p:nvGrpSpPr>
          <p:cNvPr id="4" name="Group 4"/>
          <p:cNvGrpSpPr/>
          <p:nvPr/>
        </p:nvGrpSpPr>
        <p:grpSpPr>
          <a:xfrm rot="-2700000">
            <a:off x="16709910" y="2219210"/>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17570820" y="2240871"/>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13276480" y="9287263"/>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0" name="Group 10"/>
          <p:cNvGrpSpPr/>
          <p:nvPr/>
        </p:nvGrpSpPr>
        <p:grpSpPr>
          <a:xfrm rot="2700000">
            <a:off x="11803737" y="-4497109"/>
            <a:ext cx="6164339" cy="6164339"/>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2" name="Group 12"/>
          <p:cNvGrpSpPr/>
          <p:nvPr/>
        </p:nvGrpSpPr>
        <p:grpSpPr>
          <a:xfrm rot="-5400000">
            <a:off x="568482" y="1960670"/>
            <a:ext cx="829509" cy="1966473"/>
            <a:chOff x="0" y="0"/>
            <a:chExt cx="2354580" cy="5581882"/>
          </a:xfrm>
        </p:grpSpPr>
        <p:sp>
          <p:nvSpPr>
            <p:cNvPr id="13" name="Freeform 13"/>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14" name="Group 14"/>
          <p:cNvGrpSpPr/>
          <p:nvPr/>
        </p:nvGrpSpPr>
        <p:grpSpPr>
          <a:xfrm rot="-5400000">
            <a:off x="4980926" y="-2587876"/>
            <a:ext cx="1629197" cy="7951652"/>
            <a:chOff x="0" y="0"/>
            <a:chExt cx="2354580" cy="11492046"/>
          </a:xfrm>
        </p:grpSpPr>
        <p:sp>
          <p:nvSpPr>
            <p:cNvPr id="15" name="Freeform 15"/>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sp>
      </p:grpSp>
      <p:grpSp>
        <p:nvGrpSpPr>
          <p:cNvPr id="16" name="Group 16"/>
          <p:cNvGrpSpPr/>
          <p:nvPr/>
        </p:nvGrpSpPr>
        <p:grpSpPr>
          <a:xfrm rot="-5400000">
            <a:off x="568482" y="4415830"/>
            <a:ext cx="829509" cy="1966473"/>
            <a:chOff x="0" y="0"/>
            <a:chExt cx="2354580" cy="5581882"/>
          </a:xfrm>
        </p:grpSpPr>
        <p:sp>
          <p:nvSpPr>
            <p:cNvPr id="17" name="Freeform 17"/>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aphicFrame>
        <p:nvGraphicFramePr>
          <p:cNvPr id="18" name="Table 18"/>
          <p:cNvGraphicFramePr>
            <a:graphicFrameLocks noGrp="1"/>
          </p:cNvGraphicFramePr>
          <p:nvPr/>
        </p:nvGraphicFramePr>
        <p:xfrm>
          <a:off x="1829224" y="2304437"/>
          <a:ext cx="15882290" cy="8096250"/>
        </p:xfrm>
        <a:graphic>
          <a:graphicData uri="http://schemas.openxmlformats.org/drawingml/2006/table">
            <a:tbl>
              <a:tblPr/>
              <a:tblGrid>
                <a:gridCol w="1436208">
                  <a:extLst>
                    <a:ext uri="{9D8B030D-6E8A-4147-A177-3AD203B41FA5}">
                      <a16:colId xmlns:a16="http://schemas.microsoft.com/office/drawing/2014/main" val="20000"/>
                    </a:ext>
                  </a:extLst>
                </a:gridCol>
                <a:gridCol w="4035931">
                  <a:extLst>
                    <a:ext uri="{9D8B030D-6E8A-4147-A177-3AD203B41FA5}">
                      <a16:colId xmlns:a16="http://schemas.microsoft.com/office/drawing/2014/main" val="20001"/>
                    </a:ext>
                  </a:extLst>
                </a:gridCol>
                <a:gridCol w="10410151">
                  <a:extLst>
                    <a:ext uri="{9D8B030D-6E8A-4147-A177-3AD203B41FA5}">
                      <a16:colId xmlns:a16="http://schemas.microsoft.com/office/drawing/2014/main" val="20002"/>
                    </a:ext>
                  </a:extLst>
                </a:gridCol>
              </a:tblGrid>
              <a:tr h="802934">
                <a:tc>
                  <a:txBody>
                    <a:bodyPr/>
                    <a:lstStyle/>
                    <a:p>
                      <a:pPr marL="0" lvl="0" indent="0" algn="l">
                        <a:lnSpc>
                          <a:spcPts val="2799"/>
                        </a:lnSpc>
                        <a:spcBef>
                          <a:spcPct val="0"/>
                        </a:spcBef>
                        <a:defRPr/>
                      </a:pPr>
                      <a:r>
                        <a:rPr lang="en-US" sz="1999" u="none">
                          <a:solidFill>
                            <a:srgbClr val="000000"/>
                          </a:solidFill>
                          <a:latin typeface="Lato"/>
                        </a:rPr>
                        <a:t>S.NO</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l">
                        <a:lnSpc>
                          <a:spcPts val="2799"/>
                        </a:lnSpc>
                        <a:spcBef>
                          <a:spcPct val="0"/>
                        </a:spcBef>
                        <a:defRPr/>
                      </a:pPr>
                      <a:r>
                        <a:rPr lang="en-US" sz="1999" u="none">
                          <a:solidFill>
                            <a:srgbClr val="000000"/>
                          </a:solidFill>
                          <a:latin typeface="Lato"/>
                        </a:rPr>
                        <a:t>ASSUMPTION</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l">
                        <a:lnSpc>
                          <a:spcPts val="2799"/>
                        </a:lnSpc>
                        <a:spcBef>
                          <a:spcPct val="0"/>
                        </a:spcBef>
                        <a:defRPr/>
                      </a:pP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71300">
                <a:tc>
                  <a:txBody>
                    <a:bodyPr/>
                    <a:lstStyle/>
                    <a:p>
                      <a:pPr marL="0" lvl="0" indent="0" algn="l">
                        <a:lnSpc>
                          <a:spcPts val="2799"/>
                        </a:lnSpc>
                        <a:spcBef>
                          <a:spcPct val="0"/>
                        </a:spcBef>
                        <a:defRPr/>
                      </a:pPr>
                      <a:r>
                        <a:rPr lang="en-US" sz="1999" u="none">
                          <a:solidFill>
                            <a:srgbClr val="000000"/>
                          </a:solidFill>
                          <a:latin typeface="Lato"/>
                        </a:rPr>
                        <a:t>1</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l">
                        <a:lnSpc>
                          <a:spcPts val="2799"/>
                        </a:lnSpc>
                        <a:spcBef>
                          <a:spcPct val="0"/>
                        </a:spcBef>
                        <a:defRPr/>
                      </a:pPr>
                      <a:r>
                        <a:rPr lang="en-US" sz="1999" u="none">
                          <a:solidFill>
                            <a:srgbClr val="000000"/>
                          </a:solidFill>
                          <a:latin typeface="Lato"/>
                        </a:rPr>
                        <a:t>Revenue Growth rate</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l">
                        <a:lnSpc>
                          <a:spcPts val="2799"/>
                        </a:lnSpc>
                        <a:spcBef>
                          <a:spcPct val="0"/>
                        </a:spcBef>
                        <a:defRPr/>
                      </a:pPr>
                      <a:r>
                        <a:rPr lang="en-US" sz="1999" u="none">
                          <a:solidFill>
                            <a:srgbClr val="000000"/>
                          </a:solidFill>
                          <a:latin typeface="Lato"/>
                        </a:rPr>
                        <a:t>Expect significant growth in the coming year as hospitals</a:t>
                      </a:r>
                      <a:endParaRPr lang="en-US" sz="1100"/>
                    </a:p>
                    <a:p>
                      <a:pPr marL="0" lvl="0" indent="0" algn="l">
                        <a:lnSpc>
                          <a:spcPts val="2799"/>
                        </a:lnSpc>
                        <a:spcBef>
                          <a:spcPct val="0"/>
                        </a:spcBef>
                      </a:pPr>
                      <a:r>
                        <a:rPr lang="en-US" sz="1999" u="none">
                          <a:solidFill>
                            <a:srgbClr val="000000"/>
                          </a:solidFill>
                          <a:latin typeface="Lato"/>
                        </a:rPr>
                        <a:t>  shift their focus away from COVID and invest more in minimally invasive</a:t>
                      </a:r>
                    </a:p>
                    <a:p>
                      <a:pPr marL="0" lvl="0" indent="0" algn="l">
                        <a:lnSpc>
                          <a:spcPts val="2799"/>
                        </a:lnSpc>
                        <a:spcBef>
                          <a:spcPct val="0"/>
                        </a:spcBef>
                      </a:pPr>
                      <a:r>
                        <a:rPr lang="en-US" sz="1999" u="none">
                          <a:solidFill>
                            <a:srgbClr val="000000"/>
                          </a:solidFill>
                          <a:latin typeface="Lato"/>
                        </a:rPr>
                        <a:t>  surgeries. Intuitive Surgical appears to be the primary choice for them.</a:t>
                      </a:r>
                    </a:p>
                    <a:p>
                      <a:pPr marL="0" lvl="0" indent="0" algn="l">
                        <a:lnSpc>
                          <a:spcPts val="2799"/>
                        </a:lnSpc>
                        <a:spcBef>
                          <a:spcPct val="0"/>
                        </a:spcBef>
                      </a:pPr>
                      <a:r>
                        <a:rPr lang="en-US" sz="1999" u="none">
                          <a:solidFill>
                            <a:srgbClr val="000000"/>
                          </a:solidFill>
                          <a:latin typeface="Lato"/>
                        </a:rPr>
                        <a:t>  While growth may taper off slightly after the initial post-COVID recovery, it</a:t>
                      </a:r>
                    </a:p>
                    <a:p>
                      <a:pPr marL="0" lvl="0" indent="0" algn="l">
                        <a:lnSpc>
                          <a:spcPts val="2799"/>
                        </a:lnSpc>
                        <a:spcBef>
                          <a:spcPct val="0"/>
                        </a:spcBef>
                      </a:pPr>
                      <a:r>
                        <a:rPr lang="en-US" sz="1999" u="none">
                          <a:solidFill>
                            <a:srgbClr val="000000"/>
                          </a:solidFill>
                          <a:latin typeface="Lato"/>
                        </a:rPr>
                        <a:t>  will still remain robust due to the ongoing trend of hospitals prioritizing</a:t>
                      </a:r>
                    </a:p>
                    <a:p>
                      <a:pPr marL="0" lvl="0" indent="0" algn="l">
                        <a:lnSpc>
                          <a:spcPts val="2799"/>
                        </a:lnSpc>
                        <a:spcBef>
                          <a:spcPct val="0"/>
                        </a:spcBef>
                      </a:pPr>
                      <a:r>
                        <a:rPr lang="en-US" sz="1999" u="none">
                          <a:solidFill>
                            <a:srgbClr val="000000"/>
                          </a:solidFill>
                          <a:latin typeface="Lato"/>
                        </a:rPr>
                        <a:t>  minimally invasive procedures.</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02934">
                <a:tc>
                  <a:txBody>
                    <a:bodyPr/>
                    <a:lstStyle/>
                    <a:p>
                      <a:pPr marL="0" lvl="0" indent="0" algn="l">
                        <a:lnSpc>
                          <a:spcPts val="2799"/>
                        </a:lnSpc>
                        <a:spcBef>
                          <a:spcPct val="0"/>
                        </a:spcBef>
                        <a:defRPr/>
                      </a:pPr>
                      <a:r>
                        <a:rPr lang="en-US" sz="1999" u="none">
                          <a:solidFill>
                            <a:srgbClr val="000000"/>
                          </a:solidFill>
                          <a:latin typeface="Lato"/>
                        </a:rPr>
                        <a:t>2</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l">
                        <a:lnSpc>
                          <a:spcPts val="2799"/>
                        </a:lnSpc>
                        <a:spcBef>
                          <a:spcPct val="0"/>
                        </a:spcBef>
                        <a:defRPr/>
                      </a:pPr>
                      <a:r>
                        <a:rPr lang="en-US" sz="1999" u="none">
                          <a:solidFill>
                            <a:srgbClr val="000000"/>
                          </a:solidFill>
                          <a:latin typeface="Lato"/>
                        </a:rPr>
                        <a:t>EBIT margin</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l">
                        <a:lnSpc>
                          <a:spcPts val="2799"/>
                        </a:lnSpc>
                        <a:spcBef>
                          <a:spcPct val="0"/>
                        </a:spcBef>
                        <a:defRPr/>
                      </a:pPr>
                      <a:r>
                        <a:rPr lang="en-US" sz="1999" u="none">
                          <a:solidFill>
                            <a:srgbClr val="000000"/>
                          </a:solidFill>
                          <a:latin typeface="Lato"/>
                        </a:rPr>
                        <a:t>Average</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10280">
                <a:tc>
                  <a:txBody>
                    <a:bodyPr/>
                    <a:lstStyle/>
                    <a:p>
                      <a:pPr marL="0" lvl="0" indent="0" algn="l">
                        <a:lnSpc>
                          <a:spcPts val="2799"/>
                        </a:lnSpc>
                        <a:spcBef>
                          <a:spcPct val="0"/>
                        </a:spcBef>
                        <a:defRPr/>
                      </a:pPr>
                      <a:r>
                        <a:rPr lang="en-US" sz="1999" u="none">
                          <a:solidFill>
                            <a:srgbClr val="000000"/>
                          </a:solidFill>
                          <a:latin typeface="Lato"/>
                        </a:rPr>
                        <a:t>3</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l">
                        <a:lnSpc>
                          <a:spcPts val="2799"/>
                        </a:lnSpc>
                        <a:spcBef>
                          <a:spcPct val="0"/>
                        </a:spcBef>
                        <a:defRPr/>
                      </a:pPr>
                      <a:r>
                        <a:rPr lang="en-US" sz="1999" u="none">
                          <a:solidFill>
                            <a:srgbClr val="000000"/>
                          </a:solidFill>
                          <a:latin typeface="Lato"/>
                        </a:rPr>
                        <a:t>NFA as % of revenue</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l">
                        <a:lnSpc>
                          <a:spcPts val="2799"/>
                        </a:lnSpc>
                        <a:spcBef>
                          <a:spcPct val="0"/>
                        </a:spcBef>
                        <a:defRPr/>
                      </a:pPr>
                      <a:r>
                        <a:rPr lang="en-US" sz="1999" u="none">
                          <a:solidFill>
                            <a:srgbClr val="000000"/>
                          </a:solidFill>
                          <a:latin typeface="Lato"/>
                        </a:rPr>
                        <a:t>The company won't need significant investments in the short</a:t>
                      </a:r>
                      <a:endParaRPr lang="en-US" sz="1100"/>
                    </a:p>
                    <a:p>
                      <a:pPr marL="0" lvl="0" indent="0" algn="l">
                        <a:lnSpc>
                          <a:spcPts val="2799"/>
                        </a:lnSpc>
                        <a:spcBef>
                          <a:spcPct val="0"/>
                        </a:spcBef>
                      </a:pPr>
                      <a:r>
                        <a:rPr lang="en-US" sz="1999" u="none">
                          <a:solidFill>
                            <a:srgbClr val="000000"/>
                          </a:solidFill>
                          <a:latin typeface="Lato"/>
                        </a:rPr>
                        <a:t>  term as hospitals seek more of their robotic systems after the pandemic, but</a:t>
                      </a:r>
                    </a:p>
                    <a:p>
                      <a:pPr marL="0" lvl="0" indent="0" algn="l">
                        <a:lnSpc>
                          <a:spcPts val="2799"/>
                        </a:lnSpc>
                        <a:spcBef>
                          <a:spcPct val="0"/>
                        </a:spcBef>
                      </a:pPr>
                      <a:r>
                        <a:rPr lang="en-US" sz="1999" u="none">
                          <a:solidFill>
                            <a:srgbClr val="000000"/>
                          </a:solidFill>
                          <a:latin typeface="Lato"/>
                        </a:rPr>
                        <a:t>  they'll have to boost reinvestment for future growth.</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02934">
                <a:tc>
                  <a:txBody>
                    <a:bodyPr/>
                    <a:lstStyle/>
                    <a:p>
                      <a:pPr marL="0" lvl="0" indent="0" algn="l">
                        <a:lnSpc>
                          <a:spcPts val="2799"/>
                        </a:lnSpc>
                        <a:spcBef>
                          <a:spcPct val="0"/>
                        </a:spcBef>
                        <a:defRPr/>
                      </a:pPr>
                      <a:r>
                        <a:rPr lang="en-US" sz="1999" u="none">
                          <a:solidFill>
                            <a:srgbClr val="000000"/>
                          </a:solidFill>
                          <a:latin typeface="Lato"/>
                        </a:rPr>
                        <a:t>4</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l">
                        <a:lnSpc>
                          <a:spcPts val="2799"/>
                        </a:lnSpc>
                        <a:spcBef>
                          <a:spcPct val="0"/>
                        </a:spcBef>
                        <a:defRPr/>
                      </a:pPr>
                      <a:r>
                        <a:rPr lang="en-US" sz="1999" u="none">
                          <a:solidFill>
                            <a:srgbClr val="000000"/>
                          </a:solidFill>
                          <a:latin typeface="Lato"/>
                        </a:rPr>
                        <a:t>NOWC as %of Revenue</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l">
                        <a:lnSpc>
                          <a:spcPts val="2799"/>
                        </a:lnSpc>
                        <a:spcBef>
                          <a:spcPct val="0"/>
                        </a:spcBef>
                        <a:defRPr/>
                      </a:pPr>
                      <a:r>
                        <a:rPr lang="en-US" sz="1999" u="none">
                          <a:solidFill>
                            <a:srgbClr val="000000"/>
                          </a:solidFill>
                          <a:latin typeface="Lato"/>
                        </a:rPr>
                        <a:t>Average</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02934">
                <a:tc>
                  <a:txBody>
                    <a:bodyPr/>
                    <a:lstStyle/>
                    <a:p>
                      <a:pPr marL="0" lvl="0" indent="0" algn="l">
                        <a:lnSpc>
                          <a:spcPts val="2799"/>
                        </a:lnSpc>
                        <a:spcBef>
                          <a:spcPct val="0"/>
                        </a:spcBef>
                        <a:defRPr/>
                      </a:pPr>
                      <a:r>
                        <a:rPr lang="en-US" sz="1999" u="none">
                          <a:solidFill>
                            <a:srgbClr val="000000"/>
                          </a:solidFill>
                          <a:latin typeface="Lato"/>
                        </a:rPr>
                        <a:t>5</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l">
                        <a:lnSpc>
                          <a:spcPts val="2799"/>
                        </a:lnSpc>
                        <a:spcBef>
                          <a:spcPct val="0"/>
                        </a:spcBef>
                        <a:defRPr/>
                      </a:pPr>
                      <a:r>
                        <a:rPr lang="en-US" sz="1999" u="none">
                          <a:solidFill>
                            <a:srgbClr val="000000"/>
                          </a:solidFill>
                          <a:latin typeface="Lato"/>
                        </a:rPr>
                        <a:t>Tax Rate</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l">
                        <a:lnSpc>
                          <a:spcPts val="2799"/>
                        </a:lnSpc>
                        <a:spcBef>
                          <a:spcPct val="0"/>
                        </a:spcBef>
                        <a:defRPr/>
                      </a:pPr>
                      <a:r>
                        <a:rPr lang="en-US" sz="1999" u="none">
                          <a:solidFill>
                            <a:srgbClr val="000000"/>
                          </a:solidFill>
                          <a:latin typeface="Lato"/>
                        </a:rPr>
                        <a:t>16.33% as a benchmark as the company's last year/ base year</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02934">
                <a:tc>
                  <a:txBody>
                    <a:bodyPr/>
                    <a:lstStyle/>
                    <a:p>
                      <a:pPr marL="0" lvl="0" indent="0" algn="l">
                        <a:lnSpc>
                          <a:spcPts val="2799"/>
                        </a:lnSpc>
                        <a:spcBef>
                          <a:spcPct val="0"/>
                        </a:spcBef>
                        <a:defRPr/>
                      </a:pPr>
                      <a:r>
                        <a:rPr lang="en-US" sz="1999" u="none">
                          <a:solidFill>
                            <a:srgbClr val="000000"/>
                          </a:solidFill>
                          <a:latin typeface="Lato"/>
                        </a:rPr>
                        <a:t>6</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l">
                        <a:lnSpc>
                          <a:spcPts val="2799"/>
                        </a:lnSpc>
                        <a:spcBef>
                          <a:spcPct val="0"/>
                        </a:spcBef>
                        <a:defRPr/>
                      </a:pPr>
                      <a:r>
                        <a:rPr lang="en-US" sz="1999" u="none">
                          <a:solidFill>
                            <a:srgbClr val="000000"/>
                          </a:solidFill>
                          <a:latin typeface="Lato"/>
                        </a:rPr>
                        <a:t>Constant Growth rate</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lvl="0" indent="0" algn="l">
                        <a:lnSpc>
                          <a:spcPts val="2799"/>
                        </a:lnSpc>
                        <a:spcBef>
                          <a:spcPct val="0"/>
                        </a:spcBef>
                        <a:defRPr/>
                      </a:pPr>
                      <a:r>
                        <a:rPr lang="en-US" sz="1999" u="none">
                          <a:solidFill>
                            <a:srgbClr val="000000"/>
                          </a:solidFill>
                          <a:latin typeface="Lato"/>
                        </a:rPr>
                        <a:t>GDP</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9" name="TextBox 19"/>
          <p:cNvSpPr txBox="1"/>
          <p:nvPr/>
        </p:nvSpPr>
        <p:spPr>
          <a:xfrm>
            <a:off x="2123218" y="897430"/>
            <a:ext cx="7648133" cy="1019175"/>
          </a:xfrm>
          <a:prstGeom prst="rect">
            <a:avLst/>
          </a:prstGeom>
        </p:spPr>
        <p:txBody>
          <a:bodyPr lIns="0" tIns="0" rIns="0" bIns="0" rtlCol="0" anchor="t">
            <a:spAutoFit/>
          </a:bodyPr>
          <a:lstStyle/>
          <a:p>
            <a:pPr algn="ctr">
              <a:lnSpc>
                <a:spcPts val="7349"/>
              </a:lnSpc>
            </a:pPr>
            <a:r>
              <a:rPr lang="en-US" sz="6999" spc="349">
                <a:solidFill>
                  <a:srgbClr val="FFFFFF"/>
                </a:solidFill>
                <a:latin typeface="Poppins Ultra-Bold"/>
              </a:rPr>
              <a:t>ASSUMPTIONS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6350625"/>
            <a:chOff x="0" y="0"/>
            <a:chExt cx="6671512" cy="2316725"/>
          </a:xfrm>
        </p:grpSpPr>
        <p:sp>
          <p:nvSpPr>
            <p:cNvPr id="3" name="Freeform 3"/>
            <p:cNvSpPr/>
            <p:nvPr/>
          </p:nvSpPr>
          <p:spPr>
            <a:xfrm>
              <a:off x="0" y="0"/>
              <a:ext cx="6671512" cy="2316725"/>
            </a:xfrm>
            <a:custGeom>
              <a:avLst/>
              <a:gdLst/>
              <a:ahLst/>
              <a:cxnLst/>
              <a:rect l="l" t="t" r="r" b="b"/>
              <a:pathLst>
                <a:path w="6671512" h="2316725">
                  <a:moveTo>
                    <a:pt x="0" y="0"/>
                  </a:moveTo>
                  <a:lnTo>
                    <a:pt x="6671512" y="0"/>
                  </a:lnTo>
                  <a:lnTo>
                    <a:pt x="6671512" y="2316725"/>
                  </a:lnTo>
                  <a:lnTo>
                    <a:pt x="0" y="2316725"/>
                  </a:lnTo>
                  <a:close/>
                </a:path>
              </a:pathLst>
            </a:custGeom>
            <a:solidFill>
              <a:srgbClr val="5271FF"/>
            </a:solidFill>
          </p:spPr>
        </p:sp>
      </p:grpSp>
      <p:sp>
        <p:nvSpPr>
          <p:cNvPr id="4" name="Freeform 4"/>
          <p:cNvSpPr/>
          <p:nvPr/>
        </p:nvSpPr>
        <p:spPr>
          <a:xfrm>
            <a:off x="606244" y="1339245"/>
            <a:ext cx="17075512" cy="4515245"/>
          </a:xfrm>
          <a:custGeom>
            <a:avLst/>
            <a:gdLst/>
            <a:ahLst/>
            <a:cxnLst/>
            <a:rect l="l" t="t" r="r" b="b"/>
            <a:pathLst>
              <a:path w="17075512" h="4515245">
                <a:moveTo>
                  <a:pt x="0" y="0"/>
                </a:moveTo>
                <a:lnTo>
                  <a:pt x="17075512" y="0"/>
                </a:lnTo>
                <a:lnTo>
                  <a:pt x="17075512" y="4515245"/>
                </a:lnTo>
                <a:lnTo>
                  <a:pt x="0" y="4515245"/>
                </a:lnTo>
                <a:lnTo>
                  <a:pt x="0" y="0"/>
                </a:lnTo>
                <a:close/>
              </a:path>
            </a:pathLst>
          </a:custGeom>
          <a:blipFill>
            <a:blip r:embed="rId2"/>
            <a:stretch>
              <a:fillRect/>
            </a:stretch>
          </a:blipFill>
        </p:spPr>
      </p:sp>
      <p:sp>
        <p:nvSpPr>
          <p:cNvPr id="5" name="TextBox 5"/>
          <p:cNvSpPr txBox="1"/>
          <p:nvPr/>
        </p:nvSpPr>
        <p:spPr>
          <a:xfrm>
            <a:off x="3334140" y="186686"/>
            <a:ext cx="12759970" cy="842014"/>
          </a:xfrm>
          <a:prstGeom prst="rect">
            <a:avLst/>
          </a:prstGeom>
        </p:spPr>
        <p:txBody>
          <a:bodyPr lIns="0" tIns="0" rIns="0" bIns="0" rtlCol="0" anchor="t">
            <a:spAutoFit/>
          </a:bodyPr>
          <a:lstStyle/>
          <a:p>
            <a:pPr algn="ctr">
              <a:lnSpc>
                <a:spcPts val="5985"/>
              </a:lnSpc>
            </a:pPr>
            <a:r>
              <a:rPr lang="en-US" sz="5700" spc="285">
                <a:solidFill>
                  <a:srgbClr val="FFFFFF"/>
                </a:solidFill>
                <a:latin typeface="Poppins Heavy"/>
              </a:rPr>
              <a:t>SENSITIVITY ANALYSIS</a:t>
            </a:r>
          </a:p>
        </p:txBody>
      </p:sp>
      <p:sp>
        <p:nvSpPr>
          <p:cNvPr id="6" name="TextBox 6"/>
          <p:cNvSpPr txBox="1"/>
          <p:nvPr/>
        </p:nvSpPr>
        <p:spPr>
          <a:xfrm>
            <a:off x="1028700" y="6912577"/>
            <a:ext cx="15487865" cy="2098041"/>
          </a:xfrm>
          <a:prstGeom prst="rect">
            <a:avLst/>
          </a:prstGeom>
        </p:spPr>
        <p:txBody>
          <a:bodyPr lIns="0" tIns="0" rIns="0" bIns="0" rtlCol="0" anchor="t">
            <a:spAutoFit/>
          </a:bodyPr>
          <a:lstStyle/>
          <a:p>
            <a:pPr marL="433007" lvl="1" indent="-216504" algn="ctr">
              <a:lnSpc>
                <a:spcPts val="2807"/>
              </a:lnSpc>
              <a:spcBef>
                <a:spcPct val="0"/>
              </a:spcBef>
              <a:buFont typeface="Arial"/>
              <a:buChar char="•"/>
            </a:pPr>
            <a:r>
              <a:rPr lang="en-US" sz="2005" spc="200">
                <a:solidFill>
                  <a:srgbClr val="000000"/>
                </a:solidFill>
                <a:latin typeface="Lato"/>
              </a:rPr>
              <a:t>At a high growth rate of 5%, the valuation reaches $337.3 billion, almost 33% higher than the $252.7 billion.</a:t>
            </a:r>
          </a:p>
          <a:p>
            <a:pPr marL="433007" lvl="1" indent="-216504" algn="ctr">
              <a:lnSpc>
                <a:spcPts val="2807"/>
              </a:lnSpc>
              <a:spcBef>
                <a:spcPct val="0"/>
              </a:spcBef>
              <a:buFont typeface="Arial"/>
              <a:buChar char="•"/>
            </a:pPr>
            <a:r>
              <a:rPr lang="en-US" sz="2005" spc="200">
                <a:solidFill>
                  <a:srgbClr val="000000"/>
                </a:solidFill>
                <a:latin typeface="Lato"/>
              </a:rPr>
              <a:t>The analysis shows the valuation has considerable upside potential if Intuitive Surgical can maintain high single digit revenue growth for the foreseeable future.</a:t>
            </a:r>
          </a:p>
          <a:p>
            <a:pPr marL="433007" lvl="1" indent="-216504" algn="ctr">
              <a:lnSpc>
                <a:spcPts val="2807"/>
              </a:lnSpc>
              <a:spcBef>
                <a:spcPct val="0"/>
              </a:spcBef>
              <a:buFont typeface="Arial"/>
              <a:buChar char="•"/>
            </a:pPr>
            <a:r>
              <a:rPr lang="en-US" sz="2005" spc="200">
                <a:solidFill>
                  <a:srgbClr val="000000"/>
                </a:solidFill>
                <a:latin typeface="Lato"/>
              </a:rPr>
              <a:t>However, a deceleration in growth would negatively impact the valuation. At 2.5% growth, the valuation is 9% lower than the base case.</a:t>
            </a:r>
          </a:p>
          <a:p>
            <a:pPr algn="ctr">
              <a:lnSpc>
                <a:spcPts val="2807"/>
              </a:lnSpc>
              <a:spcBef>
                <a:spcPct val="0"/>
              </a:spcBef>
            </a:pPr>
            <a:endParaRPr lang="en-US" sz="2005" spc="200">
              <a:solidFill>
                <a:srgbClr val="000000"/>
              </a:solidFill>
              <a:latin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0" name="Group 10"/>
          <p:cNvGrpSpPr/>
          <p:nvPr/>
        </p:nvGrpSpPr>
        <p:grpSpPr>
          <a:xfrm rot="5400000">
            <a:off x="-1309" y="1309"/>
            <a:ext cx="1635964" cy="1633346"/>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12" name="Freeform 12"/>
          <p:cNvSpPr/>
          <p:nvPr/>
        </p:nvSpPr>
        <p:spPr>
          <a:xfrm>
            <a:off x="441011" y="1635964"/>
            <a:ext cx="17512149" cy="3977220"/>
          </a:xfrm>
          <a:custGeom>
            <a:avLst/>
            <a:gdLst/>
            <a:ahLst/>
            <a:cxnLst/>
            <a:rect l="l" t="t" r="r" b="b"/>
            <a:pathLst>
              <a:path w="17512149" h="3977220">
                <a:moveTo>
                  <a:pt x="0" y="0"/>
                </a:moveTo>
                <a:lnTo>
                  <a:pt x="17512149" y="0"/>
                </a:lnTo>
                <a:lnTo>
                  <a:pt x="17512149" y="3977220"/>
                </a:lnTo>
                <a:lnTo>
                  <a:pt x="0" y="3977220"/>
                </a:lnTo>
                <a:lnTo>
                  <a:pt x="0" y="0"/>
                </a:lnTo>
                <a:close/>
              </a:path>
            </a:pathLst>
          </a:custGeom>
          <a:blipFill>
            <a:blip r:embed="rId2"/>
            <a:stretch>
              <a:fillRect t="-3938" b="-3938"/>
            </a:stretch>
          </a:blipFill>
        </p:spPr>
      </p:sp>
      <p:sp>
        <p:nvSpPr>
          <p:cNvPr id="13" name="Freeform 13"/>
          <p:cNvSpPr/>
          <p:nvPr/>
        </p:nvSpPr>
        <p:spPr>
          <a:xfrm>
            <a:off x="5391351" y="6060434"/>
            <a:ext cx="5468483" cy="3830714"/>
          </a:xfrm>
          <a:custGeom>
            <a:avLst/>
            <a:gdLst/>
            <a:ahLst/>
            <a:cxnLst/>
            <a:rect l="l" t="t" r="r" b="b"/>
            <a:pathLst>
              <a:path w="5468483" h="3830714">
                <a:moveTo>
                  <a:pt x="0" y="0"/>
                </a:moveTo>
                <a:lnTo>
                  <a:pt x="5468483" y="0"/>
                </a:lnTo>
                <a:lnTo>
                  <a:pt x="5468483" y="3830714"/>
                </a:lnTo>
                <a:lnTo>
                  <a:pt x="0" y="3830714"/>
                </a:lnTo>
                <a:lnTo>
                  <a:pt x="0" y="0"/>
                </a:lnTo>
                <a:close/>
              </a:path>
            </a:pathLst>
          </a:custGeom>
          <a:blipFill>
            <a:blip r:embed="rId3"/>
            <a:stretch>
              <a:fillRect/>
            </a:stretch>
          </a:blipFill>
        </p:spPr>
      </p:sp>
      <p:sp>
        <p:nvSpPr>
          <p:cNvPr id="14" name="TextBox 14"/>
          <p:cNvSpPr txBox="1"/>
          <p:nvPr/>
        </p:nvSpPr>
        <p:spPr>
          <a:xfrm>
            <a:off x="2098993" y="404320"/>
            <a:ext cx="8760841" cy="1131067"/>
          </a:xfrm>
          <a:prstGeom prst="rect">
            <a:avLst/>
          </a:prstGeom>
        </p:spPr>
        <p:txBody>
          <a:bodyPr lIns="0" tIns="0" rIns="0" bIns="0" rtlCol="0" anchor="t">
            <a:spAutoFit/>
          </a:bodyPr>
          <a:lstStyle/>
          <a:p>
            <a:pPr algn="ctr">
              <a:lnSpc>
                <a:spcPts val="8055"/>
              </a:lnSpc>
            </a:pPr>
            <a:r>
              <a:rPr lang="en-US" sz="7671" spc="383">
                <a:solidFill>
                  <a:srgbClr val="2B4A9D"/>
                </a:solidFill>
                <a:latin typeface="Poppins Ultra-Bold"/>
              </a:rPr>
              <a:t>      DOWNSIDE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6816" y="0"/>
            <a:ext cx="452408" cy="10287000"/>
            <a:chOff x="0" y="0"/>
            <a:chExt cx="165040" cy="3752725"/>
          </a:xfrm>
        </p:grpSpPr>
        <p:sp>
          <p:nvSpPr>
            <p:cNvPr id="3" name="Freeform 3"/>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sp>
      </p:grpSp>
      <p:grpSp>
        <p:nvGrpSpPr>
          <p:cNvPr id="4" name="Group 4"/>
          <p:cNvGrpSpPr/>
          <p:nvPr/>
        </p:nvGrpSpPr>
        <p:grpSpPr>
          <a:xfrm rot="-2700000">
            <a:off x="15385959" y="1860459"/>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15742560" y="221706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11524419" y="8043030"/>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0" name="Group 10"/>
          <p:cNvGrpSpPr/>
          <p:nvPr/>
        </p:nvGrpSpPr>
        <p:grpSpPr>
          <a:xfrm rot="2700000">
            <a:off x="11524419" y="-3920369"/>
            <a:ext cx="6164339" cy="6164339"/>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2" name="Group 12"/>
          <p:cNvGrpSpPr/>
          <p:nvPr/>
        </p:nvGrpSpPr>
        <p:grpSpPr>
          <a:xfrm rot="-5400000">
            <a:off x="568482" y="1960670"/>
            <a:ext cx="829509" cy="1966473"/>
            <a:chOff x="0" y="0"/>
            <a:chExt cx="2354580" cy="5581882"/>
          </a:xfrm>
        </p:grpSpPr>
        <p:sp>
          <p:nvSpPr>
            <p:cNvPr id="13" name="Freeform 13"/>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14" name="Group 14"/>
          <p:cNvGrpSpPr/>
          <p:nvPr/>
        </p:nvGrpSpPr>
        <p:grpSpPr>
          <a:xfrm rot="-5400000">
            <a:off x="4980926" y="-2587876"/>
            <a:ext cx="1629197" cy="7951652"/>
            <a:chOff x="0" y="0"/>
            <a:chExt cx="2354580" cy="11492046"/>
          </a:xfrm>
        </p:grpSpPr>
        <p:sp>
          <p:nvSpPr>
            <p:cNvPr id="15" name="Freeform 15"/>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sp>
      </p:grpSp>
      <p:grpSp>
        <p:nvGrpSpPr>
          <p:cNvPr id="16" name="Group 16"/>
          <p:cNvGrpSpPr/>
          <p:nvPr/>
        </p:nvGrpSpPr>
        <p:grpSpPr>
          <a:xfrm rot="-5400000">
            <a:off x="568482" y="4415830"/>
            <a:ext cx="829509" cy="1966473"/>
            <a:chOff x="0" y="0"/>
            <a:chExt cx="2354580" cy="5581882"/>
          </a:xfrm>
        </p:grpSpPr>
        <p:sp>
          <p:nvSpPr>
            <p:cNvPr id="17" name="Freeform 17"/>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18" name="Group 18"/>
          <p:cNvGrpSpPr/>
          <p:nvPr/>
        </p:nvGrpSpPr>
        <p:grpSpPr>
          <a:xfrm rot="-5400000">
            <a:off x="568482" y="6870991"/>
            <a:ext cx="829509" cy="1966473"/>
            <a:chOff x="0" y="0"/>
            <a:chExt cx="2354580" cy="5581882"/>
          </a:xfrm>
        </p:grpSpPr>
        <p:sp>
          <p:nvSpPr>
            <p:cNvPr id="19" name="Freeform 19"/>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aphicFrame>
        <p:nvGraphicFramePr>
          <p:cNvPr id="20" name="Table 20"/>
          <p:cNvGraphicFramePr>
            <a:graphicFrameLocks noGrp="1"/>
          </p:cNvGraphicFramePr>
          <p:nvPr/>
        </p:nvGraphicFramePr>
        <p:xfrm>
          <a:off x="2952206" y="2529152"/>
          <a:ext cx="11073874" cy="7759982"/>
        </p:xfrm>
        <a:graphic>
          <a:graphicData uri="http://schemas.openxmlformats.org/drawingml/2006/table">
            <a:tbl>
              <a:tblPr/>
              <a:tblGrid>
                <a:gridCol w="1147010">
                  <a:extLst>
                    <a:ext uri="{9D8B030D-6E8A-4147-A177-3AD203B41FA5}">
                      <a16:colId xmlns:a16="http://schemas.microsoft.com/office/drawing/2014/main" val="20000"/>
                    </a:ext>
                  </a:extLst>
                </a:gridCol>
                <a:gridCol w="3830440">
                  <a:extLst>
                    <a:ext uri="{9D8B030D-6E8A-4147-A177-3AD203B41FA5}">
                      <a16:colId xmlns:a16="http://schemas.microsoft.com/office/drawing/2014/main" val="20001"/>
                    </a:ext>
                  </a:extLst>
                </a:gridCol>
                <a:gridCol w="1265708">
                  <a:extLst>
                    <a:ext uri="{9D8B030D-6E8A-4147-A177-3AD203B41FA5}">
                      <a16:colId xmlns:a16="http://schemas.microsoft.com/office/drawing/2014/main" val="20002"/>
                    </a:ext>
                  </a:extLst>
                </a:gridCol>
                <a:gridCol w="1318049">
                  <a:extLst>
                    <a:ext uri="{9D8B030D-6E8A-4147-A177-3AD203B41FA5}">
                      <a16:colId xmlns:a16="http://schemas.microsoft.com/office/drawing/2014/main" val="20003"/>
                    </a:ext>
                  </a:extLst>
                </a:gridCol>
                <a:gridCol w="3512667">
                  <a:extLst>
                    <a:ext uri="{9D8B030D-6E8A-4147-A177-3AD203B41FA5}">
                      <a16:colId xmlns:a16="http://schemas.microsoft.com/office/drawing/2014/main" val="20004"/>
                    </a:ext>
                  </a:extLst>
                </a:gridCol>
              </a:tblGrid>
              <a:tr h="953089">
                <a:tc>
                  <a:txBody>
                    <a:bodyPr/>
                    <a:lstStyle/>
                    <a:p>
                      <a:pPr marL="0" lvl="0" indent="0" algn="l">
                        <a:lnSpc>
                          <a:spcPts val="2520"/>
                        </a:lnSpc>
                        <a:spcBef>
                          <a:spcPct val="0"/>
                        </a:spcBef>
                        <a:defRPr/>
                      </a:pPr>
                      <a:r>
                        <a:rPr lang="en-US" sz="1800" u="none" strike="noStrike">
                          <a:solidFill>
                            <a:srgbClr val="000000"/>
                          </a:solidFill>
                          <a:latin typeface="Lato"/>
                        </a:rPr>
                        <a:t>S.NO</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l">
                        <a:lnSpc>
                          <a:spcPts val="2520"/>
                        </a:lnSpc>
                        <a:spcBef>
                          <a:spcPct val="0"/>
                        </a:spcBef>
                        <a:defRPr/>
                      </a:pPr>
                      <a:r>
                        <a:rPr lang="en-US" sz="1800" u="none" strike="noStrike">
                          <a:solidFill>
                            <a:srgbClr val="000000"/>
                          </a:solidFill>
                          <a:latin typeface="Lato"/>
                        </a:rPr>
                        <a:t>ASSUMPTION</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l">
                        <a:lnSpc>
                          <a:spcPts val="2520"/>
                        </a:lnSpc>
                        <a:spcBef>
                          <a:spcPct val="0"/>
                        </a:spcBef>
                        <a:defRPr/>
                      </a:pP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l">
                        <a:lnSpc>
                          <a:spcPts val="2520"/>
                        </a:lnSpc>
                        <a:spcBef>
                          <a:spcPct val="0"/>
                        </a:spcBef>
                        <a:defRPr/>
                      </a:pP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l">
                        <a:lnSpc>
                          <a:spcPts val="2520"/>
                        </a:lnSpc>
                        <a:spcBef>
                          <a:spcPct val="0"/>
                        </a:spcBef>
                        <a:defRPr/>
                      </a:pP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39158">
                <a:tc>
                  <a:txBody>
                    <a:bodyPr/>
                    <a:lstStyle/>
                    <a:p>
                      <a:pPr marL="0" lvl="0" indent="0" algn="l">
                        <a:lnSpc>
                          <a:spcPts val="2520"/>
                        </a:lnSpc>
                        <a:spcBef>
                          <a:spcPct val="0"/>
                        </a:spcBef>
                        <a:defRPr/>
                      </a:pPr>
                      <a:r>
                        <a:rPr lang="en-US" sz="1800" u="none" strike="noStrike">
                          <a:solidFill>
                            <a:srgbClr val="000000"/>
                          </a:solidFill>
                          <a:latin typeface="Lato"/>
                        </a:rPr>
                        <a:t>1</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l">
                        <a:lnSpc>
                          <a:spcPts val="2520"/>
                        </a:lnSpc>
                        <a:spcBef>
                          <a:spcPct val="0"/>
                        </a:spcBef>
                        <a:defRPr/>
                      </a:pPr>
                      <a:r>
                        <a:rPr lang="en-US" sz="1800" u="none" strike="noStrike">
                          <a:solidFill>
                            <a:srgbClr val="000000"/>
                          </a:solidFill>
                          <a:latin typeface="Lato"/>
                        </a:rPr>
                        <a:t>Revenue Growth rate</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3">
                  <a:txBody>
                    <a:bodyPr/>
                    <a:lstStyle/>
                    <a:p>
                      <a:pPr marL="0" lvl="0" indent="0" algn="l">
                        <a:lnSpc>
                          <a:spcPts val="2520"/>
                        </a:lnSpc>
                        <a:spcBef>
                          <a:spcPct val="0"/>
                        </a:spcBef>
                        <a:defRPr/>
                      </a:pPr>
                      <a:r>
                        <a:rPr lang="en-US" sz="1800" u="none" strike="noStrike">
                          <a:solidFill>
                            <a:srgbClr val="000000"/>
                          </a:solidFill>
                          <a:latin typeface="Lato"/>
                        </a:rPr>
                        <a:t>Mckinsey analyst estimated 13%-19%</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marL="0" lvl="0" indent="0" algn="l">
                        <a:lnSpc>
                          <a:spcPts val="2520"/>
                        </a:lnSpc>
                        <a:spcBef>
                          <a:spcPct val="0"/>
                        </a:spcBef>
                        <a:defRPr/>
                      </a:pPr>
                      <a:r>
                        <a:rPr lang="en-US" sz="1800" u="none" strike="noStrike">
                          <a:solidFill>
                            <a:srgbClr val="000000"/>
                          </a:solidFill>
                          <a:latin typeface="Lato"/>
                        </a:rPr>
                        <a:t>Mckinsey analyst estimated 13%-19%</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marL="0" lvl="0" indent="0" algn="l">
                        <a:lnSpc>
                          <a:spcPts val="2520"/>
                        </a:lnSpc>
                        <a:spcBef>
                          <a:spcPct val="0"/>
                        </a:spcBef>
                        <a:defRPr/>
                      </a:pPr>
                      <a:r>
                        <a:rPr lang="en-US" sz="1800" u="none" strike="noStrike">
                          <a:solidFill>
                            <a:srgbClr val="000000"/>
                          </a:solidFill>
                          <a:latin typeface="Lato"/>
                        </a:rPr>
                        <a:t>Mckinsey analyst estimated 13%-19%</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4060">
                <a:tc>
                  <a:txBody>
                    <a:bodyPr/>
                    <a:lstStyle/>
                    <a:p>
                      <a:pPr marL="0" lvl="0" indent="0" algn="l">
                        <a:lnSpc>
                          <a:spcPts val="2520"/>
                        </a:lnSpc>
                        <a:spcBef>
                          <a:spcPct val="0"/>
                        </a:spcBef>
                        <a:defRPr/>
                      </a:pPr>
                      <a:r>
                        <a:rPr lang="en-US" sz="1800" u="none" strike="noStrike">
                          <a:solidFill>
                            <a:srgbClr val="000000"/>
                          </a:solidFill>
                          <a:latin typeface="Lato"/>
                        </a:rPr>
                        <a:t>2</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l">
                        <a:lnSpc>
                          <a:spcPts val="2520"/>
                        </a:lnSpc>
                        <a:spcBef>
                          <a:spcPct val="0"/>
                        </a:spcBef>
                        <a:defRPr/>
                      </a:pPr>
                      <a:r>
                        <a:rPr lang="en-US" sz="1800" u="none" strike="noStrike">
                          <a:solidFill>
                            <a:srgbClr val="000000"/>
                          </a:solidFill>
                          <a:latin typeface="Lato"/>
                        </a:rPr>
                        <a:t>EBIT margin</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3">
                  <a:txBody>
                    <a:bodyPr/>
                    <a:lstStyle/>
                    <a:p>
                      <a:pPr marL="0" lvl="0" indent="0" algn="l">
                        <a:lnSpc>
                          <a:spcPts val="2520"/>
                        </a:lnSpc>
                        <a:spcBef>
                          <a:spcPct val="0"/>
                        </a:spcBef>
                        <a:defRPr/>
                      </a:pPr>
                      <a:r>
                        <a:rPr lang="en-US" sz="1800" u="none" strike="noStrike">
                          <a:solidFill>
                            <a:srgbClr val="000000"/>
                          </a:solidFill>
                          <a:latin typeface="Lato"/>
                        </a:rPr>
                        <a:t>average of ebit margins from csi market</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marL="0" lvl="0" indent="0" algn="l">
                        <a:lnSpc>
                          <a:spcPts val="2520"/>
                        </a:lnSpc>
                        <a:spcBef>
                          <a:spcPct val="0"/>
                        </a:spcBef>
                        <a:defRPr/>
                      </a:pPr>
                      <a:r>
                        <a:rPr lang="en-US" sz="1800" u="none" strike="noStrike">
                          <a:solidFill>
                            <a:srgbClr val="000000"/>
                          </a:solidFill>
                          <a:latin typeface="Lato"/>
                        </a:rPr>
                        <a:t>average of ebit margins from csi market</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marL="0" lvl="0" indent="0" algn="l">
                        <a:lnSpc>
                          <a:spcPts val="2520"/>
                        </a:lnSpc>
                        <a:spcBef>
                          <a:spcPct val="0"/>
                        </a:spcBef>
                        <a:defRPr/>
                      </a:pPr>
                      <a:r>
                        <a:rPr lang="en-US" sz="1800" u="none" strike="noStrike">
                          <a:solidFill>
                            <a:srgbClr val="000000"/>
                          </a:solidFill>
                          <a:latin typeface="Lato"/>
                        </a:rPr>
                        <a:t>average of ebit margins from csi market</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39158">
                <a:tc>
                  <a:txBody>
                    <a:bodyPr/>
                    <a:lstStyle/>
                    <a:p>
                      <a:pPr marL="0" lvl="0" indent="0" algn="l">
                        <a:lnSpc>
                          <a:spcPts val="2520"/>
                        </a:lnSpc>
                        <a:spcBef>
                          <a:spcPct val="0"/>
                        </a:spcBef>
                        <a:defRPr/>
                      </a:pPr>
                      <a:r>
                        <a:rPr lang="en-US" sz="1800" u="none" strike="noStrike">
                          <a:solidFill>
                            <a:srgbClr val="000000"/>
                          </a:solidFill>
                          <a:latin typeface="Lato"/>
                        </a:rPr>
                        <a:t>3</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l">
                        <a:lnSpc>
                          <a:spcPts val="2520"/>
                        </a:lnSpc>
                        <a:spcBef>
                          <a:spcPct val="0"/>
                        </a:spcBef>
                        <a:defRPr/>
                      </a:pPr>
                      <a:r>
                        <a:rPr lang="en-US" sz="1800" u="none" strike="noStrike">
                          <a:solidFill>
                            <a:srgbClr val="000000"/>
                          </a:solidFill>
                          <a:latin typeface="Lato"/>
                        </a:rPr>
                        <a:t>NFA as % of revenue</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3">
                  <a:txBody>
                    <a:bodyPr/>
                    <a:lstStyle/>
                    <a:p>
                      <a:pPr marL="0" lvl="0" indent="0" algn="l">
                        <a:lnSpc>
                          <a:spcPts val="2520"/>
                        </a:lnSpc>
                        <a:spcBef>
                          <a:spcPct val="0"/>
                        </a:spcBef>
                        <a:defRPr/>
                      </a:pPr>
                      <a:r>
                        <a:rPr lang="en-US" sz="1800" u="none" strike="noStrike">
                          <a:solidFill>
                            <a:srgbClr val="000000"/>
                          </a:solidFill>
                          <a:latin typeface="Lato"/>
                        </a:rPr>
                        <a:t>average of past 4 year investment in R &amp;d in industry</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marL="0" lvl="0" indent="0" algn="l">
                        <a:lnSpc>
                          <a:spcPts val="2520"/>
                        </a:lnSpc>
                        <a:spcBef>
                          <a:spcPct val="0"/>
                        </a:spcBef>
                        <a:defRPr/>
                      </a:pPr>
                      <a:r>
                        <a:rPr lang="en-US" sz="1800" u="none" strike="noStrike">
                          <a:solidFill>
                            <a:srgbClr val="000000"/>
                          </a:solidFill>
                          <a:latin typeface="Lato"/>
                        </a:rPr>
                        <a:t>average of past 4 year investment in R &amp;d in industry</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marL="0" lvl="0" indent="0" algn="l">
                        <a:lnSpc>
                          <a:spcPts val="2520"/>
                        </a:lnSpc>
                        <a:spcBef>
                          <a:spcPct val="0"/>
                        </a:spcBef>
                        <a:defRPr/>
                      </a:pPr>
                      <a:r>
                        <a:rPr lang="en-US" sz="1800" u="none" strike="noStrike">
                          <a:solidFill>
                            <a:srgbClr val="000000"/>
                          </a:solidFill>
                          <a:latin typeface="Lato"/>
                        </a:rPr>
                        <a:t>average of past 4 year investment in R &amp;d in industry</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39158">
                <a:tc>
                  <a:txBody>
                    <a:bodyPr/>
                    <a:lstStyle/>
                    <a:p>
                      <a:pPr marL="0" lvl="0" indent="0" algn="l">
                        <a:lnSpc>
                          <a:spcPts val="2520"/>
                        </a:lnSpc>
                        <a:spcBef>
                          <a:spcPct val="0"/>
                        </a:spcBef>
                        <a:defRPr/>
                      </a:pPr>
                      <a:r>
                        <a:rPr lang="en-US" sz="1800" u="none" strike="noStrike">
                          <a:solidFill>
                            <a:srgbClr val="000000"/>
                          </a:solidFill>
                          <a:latin typeface="Lato"/>
                        </a:rPr>
                        <a:t>4</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l">
                        <a:lnSpc>
                          <a:spcPts val="2520"/>
                        </a:lnSpc>
                        <a:spcBef>
                          <a:spcPct val="0"/>
                        </a:spcBef>
                        <a:defRPr/>
                      </a:pPr>
                      <a:r>
                        <a:rPr lang="en-US" sz="1800" u="none" strike="noStrike">
                          <a:solidFill>
                            <a:srgbClr val="000000"/>
                          </a:solidFill>
                          <a:latin typeface="Lato"/>
                        </a:rPr>
                        <a:t>NOWC as %of Revenue</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2">
                  <a:txBody>
                    <a:bodyPr/>
                    <a:lstStyle/>
                    <a:p>
                      <a:pPr marL="0" lvl="0" indent="0" algn="l">
                        <a:lnSpc>
                          <a:spcPts val="2520"/>
                        </a:lnSpc>
                        <a:spcBef>
                          <a:spcPct val="0"/>
                        </a:spcBef>
                        <a:defRPr/>
                      </a:pPr>
                      <a:r>
                        <a:rPr lang="en-US" sz="1800" u="none" strike="noStrike">
                          <a:solidFill>
                            <a:srgbClr val="000000"/>
                          </a:solidFill>
                          <a:latin typeface="Lato"/>
                        </a:rPr>
                        <a:t>average of past 5 years</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marL="0" lvl="0" indent="0" algn="l">
                        <a:lnSpc>
                          <a:spcPts val="2520"/>
                        </a:lnSpc>
                        <a:spcBef>
                          <a:spcPct val="0"/>
                        </a:spcBef>
                        <a:defRPr/>
                      </a:pPr>
                      <a:r>
                        <a:rPr lang="en-US" sz="1800" u="none" strike="noStrike">
                          <a:solidFill>
                            <a:srgbClr val="000000"/>
                          </a:solidFill>
                          <a:latin typeface="Lato"/>
                        </a:rPr>
                        <a:t>average of past 5 years</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l">
                        <a:lnSpc>
                          <a:spcPts val="2520"/>
                        </a:lnSpc>
                        <a:spcBef>
                          <a:spcPct val="0"/>
                        </a:spcBef>
                        <a:defRPr/>
                      </a:pP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26199">
                <a:tc>
                  <a:txBody>
                    <a:bodyPr/>
                    <a:lstStyle/>
                    <a:p>
                      <a:pPr marL="0" lvl="0" indent="0" algn="l">
                        <a:lnSpc>
                          <a:spcPts val="2520"/>
                        </a:lnSpc>
                        <a:spcBef>
                          <a:spcPct val="0"/>
                        </a:spcBef>
                        <a:defRPr/>
                      </a:pPr>
                      <a:r>
                        <a:rPr lang="en-US" sz="1800" u="none" strike="noStrike">
                          <a:solidFill>
                            <a:srgbClr val="000000"/>
                          </a:solidFill>
                          <a:latin typeface="Lato"/>
                        </a:rPr>
                        <a:t>5</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l">
                        <a:lnSpc>
                          <a:spcPts val="2520"/>
                        </a:lnSpc>
                        <a:spcBef>
                          <a:spcPct val="0"/>
                        </a:spcBef>
                        <a:defRPr/>
                      </a:pPr>
                      <a:r>
                        <a:rPr lang="en-US" sz="1800" u="none" strike="noStrike">
                          <a:solidFill>
                            <a:srgbClr val="000000"/>
                          </a:solidFill>
                          <a:latin typeface="Lato"/>
                        </a:rPr>
                        <a:t>Tax Rate</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l">
                        <a:lnSpc>
                          <a:spcPts val="2520"/>
                        </a:lnSpc>
                        <a:spcBef>
                          <a:spcPct val="0"/>
                        </a:spcBef>
                        <a:defRPr/>
                      </a:pPr>
                      <a:r>
                        <a:rPr lang="en-US" sz="1800" u="none" strike="noStrike">
                          <a:solidFill>
                            <a:srgbClr val="000000"/>
                          </a:solidFill>
                          <a:latin typeface="Lato"/>
                        </a:rPr>
                        <a:t>Industry tax rate</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l">
                        <a:lnSpc>
                          <a:spcPts val="2520"/>
                        </a:lnSpc>
                        <a:spcBef>
                          <a:spcPct val="0"/>
                        </a:spcBef>
                        <a:defRPr/>
                      </a:pP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l">
                        <a:lnSpc>
                          <a:spcPts val="2520"/>
                        </a:lnSpc>
                        <a:spcBef>
                          <a:spcPct val="0"/>
                        </a:spcBef>
                        <a:defRPr/>
                      </a:pP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239158">
                <a:tc>
                  <a:txBody>
                    <a:bodyPr/>
                    <a:lstStyle/>
                    <a:p>
                      <a:pPr marL="0" lvl="0" indent="0" algn="l">
                        <a:lnSpc>
                          <a:spcPts val="2520"/>
                        </a:lnSpc>
                        <a:spcBef>
                          <a:spcPct val="0"/>
                        </a:spcBef>
                        <a:defRPr/>
                      </a:pPr>
                      <a:r>
                        <a:rPr lang="en-US" sz="1800" u="none" strike="noStrike">
                          <a:solidFill>
                            <a:srgbClr val="000000"/>
                          </a:solidFill>
                          <a:latin typeface="Lato"/>
                        </a:rPr>
                        <a:t>6</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l">
                        <a:lnSpc>
                          <a:spcPts val="2520"/>
                        </a:lnSpc>
                        <a:spcBef>
                          <a:spcPct val="0"/>
                        </a:spcBef>
                        <a:defRPr/>
                      </a:pPr>
                      <a:r>
                        <a:rPr lang="en-US" sz="1800" u="none" strike="noStrike">
                          <a:solidFill>
                            <a:srgbClr val="000000"/>
                          </a:solidFill>
                          <a:latin typeface="Lato"/>
                        </a:rPr>
                        <a:t>Constant Growth rate</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2">
                  <a:txBody>
                    <a:bodyPr/>
                    <a:lstStyle/>
                    <a:p>
                      <a:pPr marL="0" lvl="0" indent="0" algn="l">
                        <a:lnSpc>
                          <a:spcPts val="2520"/>
                        </a:lnSpc>
                        <a:spcBef>
                          <a:spcPct val="0"/>
                        </a:spcBef>
                        <a:defRPr/>
                      </a:pPr>
                      <a:r>
                        <a:rPr lang="en-US" sz="1800" u="none" strike="noStrike">
                          <a:solidFill>
                            <a:srgbClr val="000000"/>
                          </a:solidFill>
                          <a:latin typeface="Lato"/>
                        </a:rPr>
                        <a:t>it is lower limit of the US GDP RATE</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marL="0" lvl="0" indent="0" algn="l">
                        <a:lnSpc>
                          <a:spcPts val="2520"/>
                        </a:lnSpc>
                        <a:spcBef>
                          <a:spcPct val="0"/>
                        </a:spcBef>
                        <a:defRPr/>
                      </a:pPr>
                      <a:r>
                        <a:rPr lang="en-US" sz="1800" u="none" strike="noStrike">
                          <a:solidFill>
                            <a:srgbClr val="000000"/>
                          </a:solidFill>
                          <a:latin typeface="Lato"/>
                        </a:rPr>
                        <a:t>it is lower limit of the US GDP RATE</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l">
                        <a:lnSpc>
                          <a:spcPts val="2520"/>
                        </a:lnSpc>
                        <a:spcBef>
                          <a:spcPct val="0"/>
                        </a:spcBef>
                        <a:defRPr/>
                      </a:pP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21" name="TextBox 21"/>
          <p:cNvSpPr txBox="1"/>
          <p:nvPr/>
        </p:nvSpPr>
        <p:spPr>
          <a:xfrm>
            <a:off x="1342168" y="2648681"/>
            <a:ext cx="487056" cy="5237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1</a:t>
            </a:r>
          </a:p>
        </p:txBody>
      </p:sp>
      <p:sp>
        <p:nvSpPr>
          <p:cNvPr id="22" name="TextBox 22"/>
          <p:cNvSpPr txBox="1"/>
          <p:nvPr/>
        </p:nvSpPr>
        <p:spPr>
          <a:xfrm>
            <a:off x="1819699" y="772256"/>
            <a:ext cx="7630203" cy="1019175"/>
          </a:xfrm>
          <a:prstGeom prst="rect">
            <a:avLst/>
          </a:prstGeom>
        </p:spPr>
        <p:txBody>
          <a:bodyPr lIns="0" tIns="0" rIns="0" bIns="0" rtlCol="0" anchor="t">
            <a:spAutoFit/>
          </a:bodyPr>
          <a:lstStyle/>
          <a:p>
            <a:pPr algn="ctr">
              <a:lnSpc>
                <a:spcPts val="7349"/>
              </a:lnSpc>
            </a:pPr>
            <a:r>
              <a:rPr lang="en-US" sz="6999" spc="349">
                <a:solidFill>
                  <a:srgbClr val="FFFFFF"/>
                </a:solidFill>
                <a:latin typeface="Poppins Ultra-Bold"/>
              </a:rPr>
              <a:t>ASSUMPTIONS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6350625"/>
            <a:chOff x="0" y="0"/>
            <a:chExt cx="6671512" cy="2316725"/>
          </a:xfrm>
        </p:grpSpPr>
        <p:sp>
          <p:nvSpPr>
            <p:cNvPr id="3" name="Freeform 3"/>
            <p:cNvSpPr/>
            <p:nvPr/>
          </p:nvSpPr>
          <p:spPr>
            <a:xfrm>
              <a:off x="0" y="0"/>
              <a:ext cx="6671512" cy="2316725"/>
            </a:xfrm>
            <a:custGeom>
              <a:avLst/>
              <a:gdLst/>
              <a:ahLst/>
              <a:cxnLst/>
              <a:rect l="l" t="t" r="r" b="b"/>
              <a:pathLst>
                <a:path w="6671512" h="2316725">
                  <a:moveTo>
                    <a:pt x="0" y="0"/>
                  </a:moveTo>
                  <a:lnTo>
                    <a:pt x="6671512" y="0"/>
                  </a:lnTo>
                  <a:lnTo>
                    <a:pt x="6671512" y="2316725"/>
                  </a:lnTo>
                  <a:lnTo>
                    <a:pt x="0" y="2316725"/>
                  </a:lnTo>
                  <a:close/>
                </a:path>
              </a:pathLst>
            </a:custGeom>
            <a:solidFill>
              <a:srgbClr val="5271FF"/>
            </a:solidFill>
          </p:spPr>
        </p:sp>
      </p:grpSp>
      <p:sp>
        <p:nvSpPr>
          <p:cNvPr id="4" name="Freeform 4"/>
          <p:cNvSpPr/>
          <p:nvPr/>
        </p:nvSpPr>
        <p:spPr>
          <a:xfrm>
            <a:off x="548983" y="1515822"/>
            <a:ext cx="17455297" cy="4640302"/>
          </a:xfrm>
          <a:custGeom>
            <a:avLst/>
            <a:gdLst/>
            <a:ahLst/>
            <a:cxnLst/>
            <a:rect l="l" t="t" r="r" b="b"/>
            <a:pathLst>
              <a:path w="17455297" h="4640302">
                <a:moveTo>
                  <a:pt x="0" y="0"/>
                </a:moveTo>
                <a:lnTo>
                  <a:pt x="17455297" y="0"/>
                </a:lnTo>
                <a:lnTo>
                  <a:pt x="17455297" y="4640301"/>
                </a:lnTo>
                <a:lnTo>
                  <a:pt x="0" y="4640301"/>
                </a:lnTo>
                <a:lnTo>
                  <a:pt x="0" y="0"/>
                </a:lnTo>
                <a:close/>
              </a:path>
            </a:pathLst>
          </a:custGeom>
          <a:blipFill>
            <a:blip r:embed="rId2"/>
            <a:stretch>
              <a:fillRect t="-1905" b="-1905"/>
            </a:stretch>
          </a:blipFill>
        </p:spPr>
      </p:sp>
      <p:sp>
        <p:nvSpPr>
          <p:cNvPr id="5" name="TextBox 5"/>
          <p:cNvSpPr txBox="1"/>
          <p:nvPr/>
        </p:nvSpPr>
        <p:spPr>
          <a:xfrm>
            <a:off x="4027756" y="272411"/>
            <a:ext cx="9911433" cy="756289"/>
          </a:xfrm>
          <a:prstGeom prst="rect">
            <a:avLst/>
          </a:prstGeom>
        </p:spPr>
        <p:txBody>
          <a:bodyPr lIns="0" tIns="0" rIns="0" bIns="0" rtlCol="0" anchor="t">
            <a:spAutoFit/>
          </a:bodyPr>
          <a:lstStyle/>
          <a:p>
            <a:pPr algn="ctr">
              <a:lnSpc>
                <a:spcPts val="5460"/>
              </a:lnSpc>
            </a:pPr>
            <a:r>
              <a:rPr lang="en-US" sz="5200" spc="260">
                <a:solidFill>
                  <a:srgbClr val="FFFFFF"/>
                </a:solidFill>
                <a:latin typeface="Poppins Heavy"/>
              </a:rPr>
              <a:t>SENSITIVITY ANALYSIS</a:t>
            </a:r>
          </a:p>
        </p:txBody>
      </p:sp>
      <p:sp>
        <p:nvSpPr>
          <p:cNvPr id="6" name="TextBox 6"/>
          <p:cNvSpPr txBox="1"/>
          <p:nvPr/>
        </p:nvSpPr>
        <p:spPr>
          <a:xfrm>
            <a:off x="141860" y="7027145"/>
            <a:ext cx="18269543" cy="1749425"/>
          </a:xfrm>
          <a:prstGeom prst="rect">
            <a:avLst/>
          </a:prstGeom>
        </p:spPr>
        <p:txBody>
          <a:bodyPr lIns="0" tIns="0" rIns="0" bIns="0" rtlCol="0" anchor="t">
            <a:spAutoFit/>
          </a:bodyPr>
          <a:lstStyle/>
          <a:p>
            <a:pPr marL="431799" lvl="1" indent="-215899" algn="ctr">
              <a:lnSpc>
                <a:spcPts val="2799"/>
              </a:lnSpc>
              <a:buFont typeface="Arial"/>
              <a:buChar char="•"/>
            </a:pPr>
            <a:r>
              <a:rPr lang="en-US" sz="1999" spc="199">
                <a:solidFill>
                  <a:srgbClr val="000000"/>
                </a:solidFill>
                <a:latin typeface="Lato"/>
              </a:rPr>
              <a:t>At a high growth rate of 5%, the valuation reaches $337.3 billion, almost 33% higher than the $252.7 billion base case.</a:t>
            </a:r>
          </a:p>
          <a:p>
            <a:pPr marL="431799" lvl="1" indent="-215899" algn="ctr">
              <a:lnSpc>
                <a:spcPts val="2799"/>
              </a:lnSpc>
              <a:buFont typeface="Arial"/>
              <a:buChar char="•"/>
            </a:pPr>
            <a:r>
              <a:rPr lang="en-US" sz="1999" spc="199">
                <a:solidFill>
                  <a:srgbClr val="000000"/>
                </a:solidFill>
                <a:latin typeface="Lato"/>
              </a:rPr>
              <a:t>The analysis shows the valuation has considerable upside potential if Intuitive Surgical can maintain high single digit revenue growth for the foreseeable future.</a:t>
            </a:r>
          </a:p>
          <a:p>
            <a:pPr marL="431799" lvl="1" indent="-215899">
              <a:lnSpc>
                <a:spcPts val="2799"/>
              </a:lnSpc>
              <a:buFont typeface="Arial"/>
              <a:buChar char="•"/>
            </a:pPr>
            <a:r>
              <a:rPr lang="en-US" sz="1999" spc="199">
                <a:solidFill>
                  <a:srgbClr val="000000"/>
                </a:solidFill>
                <a:latin typeface="Lato"/>
              </a:rPr>
              <a:t> However, a deceleration in growth would negatively impact the valuation. At 2.5% growth, the valuation is 9% lower than the base case.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13001" y="-1128319"/>
            <a:ext cx="5770168" cy="577016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4A9D"/>
            </a:solidFill>
          </p:spPr>
        </p:sp>
      </p:grpSp>
      <p:grpSp>
        <p:nvGrpSpPr>
          <p:cNvPr id="4" name="Group 4"/>
          <p:cNvGrpSpPr/>
          <p:nvPr/>
        </p:nvGrpSpPr>
        <p:grpSpPr>
          <a:xfrm>
            <a:off x="9191672" y="566151"/>
            <a:ext cx="2396931" cy="9154697"/>
            <a:chOff x="0" y="0"/>
            <a:chExt cx="874407" cy="3339658"/>
          </a:xfrm>
        </p:grpSpPr>
        <p:sp>
          <p:nvSpPr>
            <p:cNvPr id="5" name="Freeform 5"/>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solidFill>
              <a:srgbClr val="5271FF"/>
            </a:solidFill>
          </p:spPr>
        </p:sp>
      </p:grpSp>
      <p:grpSp>
        <p:nvGrpSpPr>
          <p:cNvPr id="6" name="Group 6"/>
          <p:cNvGrpSpPr/>
          <p:nvPr/>
        </p:nvGrpSpPr>
        <p:grpSpPr>
          <a:xfrm>
            <a:off x="619537" y="8172754"/>
            <a:ext cx="1635964" cy="1633346"/>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grpSp>
        <p:nvGrpSpPr>
          <p:cNvPr id="8" name="Group 8"/>
          <p:cNvGrpSpPr/>
          <p:nvPr/>
        </p:nvGrpSpPr>
        <p:grpSpPr>
          <a:xfrm rot="5400000">
            <a:off x="618228" y="566151"/>
            <a:ext cx="1635964" cy="1633346"/>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10" name="Freeform 10"/>
          <p:cNvSpPr/>
          <p:nvPr/>
        </p:nvSpPr>
        <p:spPr>
          <a:xfrm>
            <a:off x="5766768" y="1979835"/>
            <a:ext cx="12359993" cy="7537873"/>
          </a:xfrm>
          <a:custGeom>
            <a:avLst/>
            <a:gdLst/>
            <a:ahLst/>
            <a:cxnLst/>
            <a:rect l="l" t="t" r="r" b="b"/>
            <a:pathLst>
              <a:path w="12359993" h="7537873">
                <a:moveTo>
                  <a:pt x="0" y="0"/>
                </a:moveTo>
                <a:lnTo>
                  <a:pt x="12359992" y="0"/>
                </a:lnTo>
                <a:lnTo>
                  <a:pt x="12359992" y="7537874"/>
                </a:lnTo>
                <a:lnTo>
                  <a:pt x="0" y="7537874"/>
                </a:lnTo>
                <a:lnTo>
                  <a:pt x="0" y="0"/>
                </a:lnTo>
                <a:close/>
              </a:path>
            </a:pathLst>
          </a:custGeom>
          <a:blipFill>
            <a:blip r:embed="rId2"/>
            <a:stretch>
              <a:fillRect/>
            </a:stretch>
          </a:blipFill>
        </p:spPr>
      </p:sp>
      <p:graphicFrame>
        <p:nvGraphicFramePr>
          <p:cNvPr id="11" name="Table 11"/>
          <p:cNvGraphicFramePr>
            <a:graphicFrameLocks noGrp="1"/>
          </p:cNvGraphicFramePr>
          <p:nvPr/>
        </p:nvGraphicFramePr>
        <p:xfrm>
          <a:off x="741827" y="2182975"/>
          <a:ext cx="5024941" cy="6695701"/>
        </p:xfrm>
        <a:graphic>
          <a:graphicData uri="http://schemas.openxmlformats.org/drawingml/2006/table">
            <a:tbl>
              <a:tblPr/>
              <a:tblGrid>
                <a:gridCol w="2159621">
                  <a:extLst>
                    <a:ext uri="{9D8B030D-6E8A-4147-A177-3AD203B41FA5}">
                      <a16:colId xmlns:a16="http://schemas.microsoft.com/office/drawing/2014/main" val="20000"/>
                    </a:ext>
                  </a:extLst>
                </a:gridCol>
                <a:gridCol w="905190">
                  <a:extLst>
                    <a:ext uri="{9D8B030D-6E8A-4147-A177-3AD203B41FA5}">
                      <a16:colId xmlns:a16="http://schemas.microsoft.com/office/drawing/2014/main" val="20001"/>
                    </a:ext>
                  </a:extLst>
                </a:gridCol>
                <a:gridCol w="1106137">
                  <a:extLst>
                    <a:ext uri="{9D8B030D-6E8A-4147-A177-3AD203B41FA5}">
                      <a16:colId xmlns:a16="http://schemas.microsoft.com/office/drawing/2014/main" val="20002"/>
                    </a:ext>
                  </a:extLst>
                </a:gridCol>
                <a:gridCol w="853993">
                  <a:extLst>
                    <a:ext uri="{9D8B030D-6E8A-4147-A177-3AD203B41FA5}">
                      <a16:colId xmlns:a16="http://schemas.microsoft.com/office/drawing/2014/main" val="20003"/>
                    </a:ext>
                  </a:extLst>
                </a:gridCol>
              </a:tblGrid>
              <a:tr h="1224542">
                <a:tc>
                  <a:txBody>
                    <a:bodyPr/>
                    <a:lstStyle/>
                    <a:p>
                      <a:pPr algn="l">
                        <a:lnSpc>
                          <a:spcPts val="2659"/>
                        </a:lnSpc>
                        <a:defRPr/>
                      </a:pPr>
                      <a:r>
                        <a:rPr lang="en-US" sz="1899">
                          <a:solidFill>
                            <a:srgbClr val="2B4A9D"/>
                          </a:solidFill>
                          <a:latin typeface="Lato"/>
                        </a:rPr>
                        <a:t> </a:t>
                      </a:r>
                      <a:endParaRPr lang="en-US" sz="1100"/>
                    </a:p>
                  </a:txBody>
                  <a:tcPr marL="161925" marR="161925" marT="161925" marB="161925" anchor="ctr">
                    <a:lnL w="28575" cap="flat" cmpd="sng" algn="ctr">
                      <a:solidFill>
                        <a:srgbClr val="2B4A9D"/>
                      </a:solidFill>
                      <a:prstDash val="solid"/>
                      <a:round/>
                      <a:headEnd type="none" w="med" len="med"/>
                      <a:tailEnd type="none" w="med" len="med"/>
                    </a:lnL>
                    <a:lnR w="28575" cap="flat" cmpd="sng" algn="ctr">
                      <a:solidFill>
                        <a:srgbClr val="2B4A9D"/>
                      </a:solidFill>
                      <a:prstDash val="solid"/>
                      <a:round/>
                      <a:headEnd type="none" w="med" len="med"/>
                      <a:tailEnd type="none" w="med" len="med"/>
                    </a:lnR>
                    <a:lnT w="28575" cap="flat" cmpd="sng" algn="ctr">
                      <a:solidFill>
                        <a:srgbClr val="2B4A9D"/>
                      </a:solidFill>
                      <a:prstDash val="solid"/>
                      <a:round/>
                      <a:headEnd type="none" w="med" len="med"/>
                      <a:tailEnd type="none" w="med" len="med"/>
                    </a:lnT>
                    <a:lnB w="28575" cap="flat" cmpd="sng" algn="ctr">
                      <a:solidFill>
                        <a:srgbClr val="2B4A9D"/>
                      </a:solidFill>
                      <a:prstDash val="solid"/>
                      <a:round/>
                      <a:headEnd type="none" w="med" len="med"/>
                      <a:tailEnd type="none" w="med" len="med"/>
                    </a:lnB>
                  </a:tcPr>
                </a:tc>
                <a:tc>
                  <a:txBody>
                    <a:bodyPr/>
                    <a:lstStyle/>
                    <a:p>
                      <a:pPr algn="l">
                        <a:lnSpc>
                          <a:spcPts val="2659"/>
                        </a:lnSpc>
                        <a:defRPr/>
                      </a:pPr>
                      <a:r>
                        <a:rPr lang="en-US" sz="1899">
                          <a:solidFill>
                            <a:srgbClr val="2B4A9D"/>
                          </a:solidFill>
                          <a:latin typeface="Lato"/>
                        </a:rPr>
                        <a:t>Min</a:t>
                      </a:r>
                      <a:endParaRPr lang="en-US" sz="1100"/>
                    </a:p>
                  </a:txBody>
                  <a:tcPr marL="161925" marR="161925" marT="161925" marB="161925" anchor="ctr">
                    <a:lnL w="28575" cap="flat" cmpd="sng" algn="ctr">
                      <a:solidFill>
                        <a:srgbClr val="2B4A9D"/>
                      </a:solidFill>
                      <a:prstDash val="solid"/>
                      <a:round/>
                      <a:headEnd type="none" w="med" len="med"/>
                      <a:tailEnd type="none" w="med" len="med"/>
                    </a:lnL>
                    <a:lnR w="28575" cap="flat" cmpd="sng" algn="ctr">
                      <a:solidFill>
                        <a:srgbClr val="2B4A9D"/>
                      </a:solidFill>
                      <a:prstDash val="solid"/>
                      <a:round/>
                      <a:headEnd type="none" w="med" len="med"/>
                      <a:tailEnd type="none" w="med" len="med"/>
                    </a:lnR>
                    <a:lnT w="28575" cap="flat" cmpd="sng" algn="ctr">
                      <a:solidFill>
                        <a:srgbClr val="2B4A9D"/>
                      </a:solidFill>
                      <a:prstDash val="solid"/>
                      <a:round/>
                      <a:headEnd type="none" w="med" len="med"/>
                      <a:tailEnd type="none" w="med" len="med"/>
                    </a:lnT>
                    <a:lnB w="28575" cap="flat" cmpd="sng" algn="ctr">
                      <a:solidFill>
                        <a:srgbClr val="2B4A9D"/>
                      </a:solidFill>
                      <a:prstDash val="solid"/>
                      <a:round/>
                      <a:headEnd type="none" w="med" len="med"/>
                      <a:tailEnd type="none" w="med" len="med"/>
                    </a:lnB>
                  </a:tcPr>
                </a:tc>
                <a:tc>
                  <a:txBody>
                    <a:bodyPr/>
                    <a:lstStyle/>
                    <a:p>
                      <a:pPr algn="l">
                        <a:lnSpc>
                          <a:spcPts val="2659"/>
                        </a:lnSpc>
                        <a:defRPr/>
                      </a:pPr>
                      <a:r>
                        <a:rPr lang="en-US" sz="1899">
                          <a:solidFill>
                            <a:srgbClr val="2B4A9D"/>
                          </a:solidFill>
                          <a:latin typeface="Lato"/>
                        </a:rPr>
                        <a:t>Mean</a:t>
                      </a:r>
                      <a:endParaRPr lang="en-US" sz="1100"/>
                    </a:p>
                  </a:txBody>
                  <a:tcPr marL="161925" marR="161925" marT="161925" marB="161925" anchor="ctr">
                    <a:lnL w="28575" cap="flat" cmpd="sng" algn="ctr">
                      <a:solidFill>
                        <a:srgbClr val="2B4A9D"/>
                      </a:solidFill>
                      <a:prstDash val="solid"/>
                      <a:round/>
                      <a:headEnd type="none" w="med" len="med"/>
                      <a:tailEnd type="none" w="med" len="med"/>
                    </a:lnL>
                    <a:lnR w="28575" cap="flat" cmpd="sng" algn="ctr">
                      <a:solidFill>
                        <a:srgbClr val="2B4A9D"/>
                      </a:solidFill>
                      <a:prstDash val="solid"/>
                      <a:round/>
                      <a:headEnd type="none" w="med" len="med"/>
                      <a:tailEnd type="none" w="med" len="med"/>
                    </a:lnR>
                    <a:lnT w="28575" cap="flat" cmpd="sng" algn="ctr">
                      <a:solidFill>
                        <a:srgbClr val="2B4A9D"/>
                      </a:solidFill>
                      <a:prstDash val="solid"/>
                      <a:round/>
                      <a:headEnd type="none" w="med" len="med"/>
                      <a:tailEnd type="none" w="med" len="med"/>
                    </a:lnT>
                    <a:lnB w="28575" cap="flat" cmpd="sng" algn="ctr">
                      <a:solidFill>
                        <a:srgbClr val="2B4A9D"/>
                      </a:solidFill>
                      <a:prstDash val="solid"/>
                      <a:round/>
                      <a:headEnd type="none" w="med" len="med"/>
                      <a:tailEnd type="none" w="med" len="med"/>
                    </a:lnB>
                  </a:tcPr>
                </a:tc>
                <a:tc>
                  <a:txBody>
                    <a:bodyPr/>
                    <a:lstStyle/>
                    <a:p>
                      <a:pPr algn="l">
                        <a:lnSpc>
                          <a:spcPts val="2659"/>
                        </a:lnSpc>
                        <a:defRPr/>
                      </a:pPr>
                      <a:r>
                        <a:rPr lang="en-US" sz="1899">
                          <a:solidFill>
                            <a:srgbClr val="2B4A9D"/>
                          </a:solidFill>
                          <a:latin typeface="Lato"/>
                        </a:rPr>
                        <a:t>Max</a:t>
                      </a:r>
                      <a:endParaRPr lang="en-US" sz="1100"/>
                    </a:p>
                  </a:txBody>
                  <a:tcPr marL="161925" marR="161925" marT="161925" marB="161925" anchor="ctr">
                    <a:lnL w="28575" cap="flat" cmpd="sng" algn="ctr">
                      <a:solidFill>
                        <a:srgbClr val="2B4A9D"/>
                      </a:solidFill>
                      <a:prstDash val="solid"/>
                      <a:round/>
                      <a:headEnd type="none" w="med" len="med"/>
                      <a:tailEnd type="none" w="med" len="med"/>
                    </a:lnL>
                    <a:lnR w="28575" cap="flat" cmpd="sng" algn="ctr">
                      <a:solidFill>
                        <a:srgbClr val="2B4A9D"/>
                      </a:solidFill>
                      <a:prstDash val="solid"/>
                      <a:round/>
                      <a:headEnd type="none" w="med" len="med"/>
                      <a:tailEnd type="none" w="med" len="med"/>
                    </a:lnR>
                    <a:lnT w="28575" cap="flat" cmpd="sng" algn="ctr">
                      <a:solidFill>
                        <a:srgbClr val="2B4A9D"/>
                      </a:solidFill>
                      <a:prstDash val="solid"/>
                      <a:round/>
                      <a:headEnd type="none" w="med" len="med"/>
                      <a:tailEnd type="none" w="med" len="med"/>
                    </a:lnT>
                    <a:lnB w="28575" cap="flat" cmpd="sng" algn="ctr">
                      <a:solidFill>
                        <a:srgbClr val="2B4A9D"/>
                      </a:solidFill>
                      <a:prstDash val="solid"/>
                      <a:round/>
                      <a:headEnd type="none" w="med" len="med"/>
                      <a:tailEnd type="none" w="med" len="med"/>
                    </a:lnB>
                  </a:tcPr>
                </a:tc>
                <a:extLst>
                  <a:ext uri="{0D108BD9-81ED-4DB2-BD59-A6C34878D82A}">
                    <a16:rowId xmlns:a16="http://schemas.microsoft.com/office/drawing/2014/main" val="10000"/>
                  </a:ext>
                </a:extLst>
              </a:tr>
              <a:tr h="1100718">
                <a:tc>
                  <a:txBody>
                    <a:bodyPr/>
                    <a:lstStyle/>
                    <a:p>
                      <a:pPr algn="l">
                        <a:lnSpc>
                          <a:spcPts val="2659"/>
                        </a:lnSpc>
                        <a:defRPr/>
                      </a:pPr>
                      <a:r>
                        <a:rPr lang="en-US" sz="1899">
                          <a:solidFill>
                            <a:srgbClr val="2B4A9D"/>
                          </a:solidFill>
                          <a:latin typeface="Lato"/>
                        </a:rPr>
                        <a:t>CCA EV/EBITDA</a:t>
                      </a:r>
                      <a:endParaRPr lang="en-US" sz="1100"/>
                    </a:p>
                  </a:txBody>
                  <a:tcPr marL="161925" marR="161925" marT="161925" marB="161925" anchor="ctr">
                    <a:lnL w="28575" cap="flat" cmpd="sng" algn="ctr">
                      <a:solidFill>
                        <a:srgbClr val="2B4A9D"/>
                      </a:solidFill>
                      <a:prstDash val="solid"/>
                      <a:round/>
                      <a:headEnd type="none" w="med" len="med"/>
                      <a:tailEnd type="none" w="med" len="med"/>
                    </a:lnL>
                    <a:lnR w="28575" cap="flat" cmpd="sng" algn="ctr">
                      <a:solidFill>
                        <a:srgbClr val="2B4A9D"/>
                      </a:solidFill>
                      <a:prstDash val="solid"/>
                      <a:round/>
                      <a:headEnd type="none" w="med" len="med"/>
                      <a:tailEnd type="none" w="med" len="med"/>
                    </a:lnR>
                    <a:lnT w="28575" cap="flat" cmpd="sng" algn="ctr">
                      <a:solidFill>
                        <a:srgbClr val="2B4A9D"/>
                      </a:solidFill>
                      <a:prstDash val="solid"/>
                      <a:round/>
                      <a:headEnd type="none" w="med" len="med"/>
                      <a:tailEnd type="none" w="med" len="med"/>
                    </a:lnT>
                    <a:lnB w="28575" cap="flat" cmpd="sng" algn="ctr">
                      <a:solidFill>
                        <a:srgbClr val="2B4A9D"/>
                      </a:solidFill>
                      <a:prstDash val="solid"/>
                      <a:round/>
                      <a:headEnd type="none" w="med" len="med"/>
                      <a:tailEnd type="none" w="med" len="med"/>
                    </a:lnB>
                  </a:tcPr>
                </a:tc>
                <a:tc>
                  <a:txBody>
                    <a:bodyPr/>
                    <a:lstStyle/>
                    <a:p>
                      <a:pPr algn="l">
                        <a:lnSpc>
                          <a:spcPts val="2659"/>
                        </a:lnSpc>
                        <a:defRPr/>
                      </a:pPr>
                      <a:r>
                        <a:rPr lang="en-US" sz="1899">
                          <a:solidFill>
                            <a:srgbClr val="2B4A9D"/>
                          </a:solidFill>
                          <a:latin typeface="Lato"/>
                        </a:rPr>
                        <a:t>105</a:t>
                      </a:r>
                      <a:endParaRPr lang="en-US" sz="1100"/>
                    </a:p>
                  </a:txBody>
                  <a:tcPr marL="161925" marR="161925" marT="161925" marB="161925" anchor="ctr">
                    <a:lnL w="28575" cap="flat" cmpd="sng" algn="ctr">
                      <a:solidFill>
                        <a:srgbClr val="2B4A9D"/>
                      </a:solidFill>
                      <a:prstDash val="solid"/>
                      <a:round/>
                      <a:headEnd type="none" w="med" len="med"/>
                      <a:tailEnd type="none" w="med" len="med"/>
                    </a:lnL>
                    <a:lnR w="28575" cap="flat" cmpd="sng" algn="ctr">
                      <a:solidFill>
                        <a:srgbClr val="2B4A9D"/>
                      </a:solidFill>
                      <a:prstDash val="solid"/>
                      <a:round/>
                      <a:headEnd type="none" w="med" len="med"/>
                      <a:tailEnd type="none" w="med" len="med"/>
                    </a:lnR>
                    <a:lnT w="28575" cap="flat" cmpd="sng" algn="ctr">
                      <a:solidFill>
                        <a:srgbClr val="2B4A9D"/>
                      </a:solidFill>
                      <a:prstDash val="solid"/>
                      <a:round/>
                      <a:headEnd type="none" w="med" len="med"/>
                      <a:tailEnd type="none" w="med" len="med"/>
                    </a:lnT>
                    <a:lnB w="28575" cap="flat" cmpd="sng" algn="ctr">
                      <a:solidFill>
                        <a:srgbClr val="2B4A9D"/>
                      </a:solidFill>
                      <a:prstDash val="solid"/>
                      <a:round/>
                      <a:headEnd type="none" w="med" len="med"/>
                      <a:tailEnd type="none" w="med" len="med"/>
                    </a:lnB>
                  </a:tcPr>
                </a:tc>
                <a:tc>
                  <a:txBody>
                    <a:bodyPr/>
                    <a:lstStyle/>
                    <a:p>
                      <a:pPr algn="l">
                        <a:lnSpc>
                          <a:spcPts val="2659"/>
                        </a:lnSpc>
                        <a:defRPr/>
                      </a:pPr>
                      <a:r>
                        <a:rPr lang="en-US" sz="1899">
                          <a:solidFill>
                            <a:srgbClr val="2B4A9D"/>
                          </a:solidFill>
                          <a:latin typeface="Lato"/>
                        </a:rPr>
                        <a:t>35</a:t>
                      </a:r>
                      <a:endParaRPr lang="en-US" sz="1100"/>
                    </a:p>
                  </a:txBody>
                  <a:tcPr marL="161925" marR="161925" marT="161925" marB="161925" anchor="ctr">
                    <a:lnL w="28575" cap="flat" cmpd="sng" algn="ctr">
                      <a:solidFill>
                        <a:srgbClr val="2B4A9D"/>
                      </a:solidFill>
                      <a:prstDash val="solid"/>
                      <a:round/>
                      <a:headEnd type="none" w="med" len="med"/>
                      <a:tailEnd type="none" w="med" len="med"/>
                    </a:lnL>
                    <a:lnR w="28575" cap="flat" cmpd="sng" algn="ctr">
                      <a:solidFill>
                        <a:srgbClr val="2B4A9D"/>
                      </a:solidFill>
                      <a:prstDash val="solid"/>
                      <a:round/>
                      <a:headEnd type="none" w="med" len="med"/>
                      <a:tailEnd type="none" w="med" len="med"/>
                    </a:lnR>
                    <a:lnT w="28575" cap="flat" cmpd="sng" algn="ctr">
                      <a:solidFill>
                        <a:srgbClr val="2B4A9D"/>
                      </a:solidFill>
                      <a:prstDash val="solid"/>
                      <a:round/>
                      <a:headEnd type="none" w="med" len="med"/>
                      <a:tailEnd type="none" w="med" len="med"/>
                    </a:lnT>
                    <a:lnB w="28575" cap="flat" cmpd="sng" algn="ctr">
                      <a:solidFill>
                        <a:srgbClr val="2B4A9D"/>
                      </a:solidFill>
                      <a:prstDash val="solid"/>
                      <a:round/>
                      <a:headEnd type="none" w="med" len="med"/>
                      <a:tailEnd type="none" w="med" len="med"/>
                    </a:lnB>
                  </a:tcPr>
                </a:tc>
                <a:tc>
                  <a:txBody>
                    <a:bodyPr/>
                    <a:lstStyle/>
                    <a:p>
                      <a:pPr algn="l">
                        <a:lnSpc>
                          <a:spcPts val="2659"/>
                        </a:lnSpc>
                        <a:defRPr/>
                      </a:pPr>
                      <a:r>
                        <a:rPr lang="en-US" sz="1899">
                          <a:solidFill>
                            <a:srgbClr val="2B4A9D"/>
                          </a:solidFill>
                          <a:latin typeface="Lato"/>
                        </a:rPr>
                        <a:t>66</a:t>
                      </a:r>
                      <a:endParaRPr lang="en-US" sz="1100"/>
                    </a:p>
                  </a:txBody>
                  <a:tcPr marL="161925" marR="161925" marT="161925" marB="161925" anchor="ctr">
                    <a:lnL w="28575" cap="flat" cmpd="sng" algn="ctr">
                      <a:solidFill>
                        <a:srgbClr val="2B4A9D"/>
                      </a:solidFill>
                      <a:prstDash val="solid"/>
                      <a:round/>
                      <a:headEnd type="none" w="med" len="med"/>
                      <a:tailEnd type="none" w="med" len="med"/>
                    </a:lnL>
                    <a:lnR w="28575" cap="flat" cmpd="sng" algn="ctr">
                      <a:solidFill>
                        <a:srgbClr val="2B4A9D"/>
                      </a:solidFill>
                      <a:prstDash val="solid"/>
                      <a:round/>
                      <a:headEnd type="none" w="med" len="med"/>
                      <a:tailEnd type="none" w="med" len="med"/>
                    </a:lnR>
                    <a:lnT w="28575" cap="flat" cmpd="sng" algn="ctr">
                      <a:solidFill>
                        <a:srgbClr val="2B4A9D"/>
                      </a:solidFill>
                      <a:prstDash val="solid"/>
                      <a:round/>
                      <a:headEnd type="none" w="med" len="med"/>
                      <a:tailEnd type="none" w="med" len="med"/>
                    </a:lnT>
                    <a:lnB w="28575" cap="flat" cmpd="sng" algn="ctr">
                      <a:solidFill>
                        <a:srgbClr val="2B4A9D"/>
                      </a:solidFill>
                      <a:prstDash val="solid"/>
                      <a:round/>
                      <a:headEnd type="none" w="med" len="med"/>
                      <a:tailEnd type="none" w="med" len="med"/>
                    </a:lnB>
                  </a:tcPr>
                </a:tc>
                <a:extLst>
                  <a:ext uri="{0D108BD9-81ED-4DB2-BD59-A6C34878D82A}">
                    <a16:rowId xmlns:a16="http://schemas.microsoft.com/office/drawing/2014/main" val="10001"/>
                  </a:ext>
                </a:extLst>
              </a:tr>
              <a:tr h="956869">
                <a:tc>
                  <a:txBody>
                    <a:bodyPr/>
                    <a:lstStyle/>
                    <a:p>
                      <a:pPr algn="l">
                        <a:lnSpc>
                          <a:spcPts val="2659"/>
                        </a:lnSpc>
                        <a:defRPr/>
                      </a:pPr>
                      <a:r>
                        <a:rPr lang="en-US" sz="1899">
                          <a:solidFill>
                            <a:srgbClr val="2B4A9D"/>
                          </a:solidFill>
                          <a:latin typeface="Lato"/>
                        </a:rPr>
                        <a:t>CCA P/E</a:t>
                      </a:r>
                      <a:endParaRPr lang="en-US" sz="1100"/>
                    </a:p>
                  </a:txBody>
                  <a:tcPr marL="161925" marR="161925" marT="161925" marB="161925" anchor="ctr">
                    <a:lnL w="28575" cap="flat" cmpd="sng" algn="ctr">
                      <a:solidFill>
                        <a:srgbClr val="2B4A9D"/>
                      </a:solidFill>
                      <a:prstDash val="solid"/>
                      <a:round/>
                      <a:headEnd type="none" w="med" len="med"/>
                      <a:tailEnd type="none" w="med" len="med"/>
                    </a:lnL>
                    <a:lnR w="28575" cap="flat" cmpd="sng" algn="ctr">
                      <a:solidFill>
                        <a:srgbClr val="2B4A9D"/>
                      </a:solidFill>
                      <a:prstDash val="solid"/>
                      <a:round/>
                      <a:headEnd type="none" w="med" len="med"/>
                      <a:tailEnd type="none" w="med" len="med"/>
                    </a:lnR>
                    <a:lnT w="28575" cap="flat" cmpd="sng" algn="ctr">
                      <a:solidFill>
                        <a:srgbClr val="2B4A9D"/>
                      </a:solidFill>
                      <a:prstDash val="solid"/>
                      <a:round/>
                      <a:headEnd type="none" w="med" len="med"/>
                      <a:tailEnd type="none" w="med" len="med"/>
                    </a:lnT>
                    <a:lnB w="28575" cap="flat" cmpd="sng" algn="ctr">
                      <a:solidFill>
                        <a:srgbClr val="2B4A9D"/>
                      </a:solidFill>
                      <a:prstDash val="solid"/>
                      <a:round/>
                      <a:headEnd type="none" w="med" len="med"/>
                      <a:tailEnd type="none" w="med" len="med"/>
                    </a:lnB>
                  </a:tcPr>
                </a:tc>
                <a:tc>
                  <a:txBody>
                    <a:bodyPr/>
                    <a:lstStyle/>
                    <a:p>
                      <a:pPr algn="l">
                        <a:lnSpc>
                          <a:spcPts val="2659"/>
                        </a:lnSpc>
                        <a:defRPr/>
                      </a:pPr>
                      <a:r>
                        <a:rPr lang="en-US" sz="1899">
                          <a:solidFill>
                            <a:srgbClr val="2B4A9D"/>
                          </a:solidFill>
                          <a:latin typeface="Lato"/>
                        </a:rPr>
                        <a:t>80</a:t>
                      </a:r>
                      <a:endParaRPr lang="en-US" sz="1100"/>
                    </a:p>
                  </a:txBody>
                  <a:tcPr marL="161925" marR="161925" marT="161925" marB="161925" anchor="ctr">
                    <a:lnL w="28575" cap="flat" cmpd="sng" algn="ctr">
                      <a:solidFill>
                        <a:srgbClr val="2B4A9D"/>
                      </a:solidFill>
                      <a:prstDash val="solid"/>
                      <a:round/>
                      <a:headEnd type="none" w="med" len="med"/>
                      <a:tailEnd type="none" w="med" len="med"/>
                    </a:lnL>
                    <a:lnR w="28575" cap="flat" cmpd="sng" algn="ctr">
                      <a:solidFill>
                        <a:srgbClr val="2B4A9D"/>
                      </a:solidFill>
                      <a:prstDash val="solid"/>
                      <a:round/>
                      <a:headEnd type="none" w="med" len="med"/>
                      <a:tailEnd type="none" w="med" len="med"/>
                    </a:lnR>
                    <a:lnT w="28575" cap="flat" cmpd="sng" algn="ctr">
                      <a:solidFill>
                        <a:srgbClr val="2B4A9D"/>
                      </a:solidFill>
                      <a:prstDash val="solid"/>
                      <a:round/>
                      <a:headEnd type="none" w="med" len="med"/>
                      <a:tailEnd type="none" w="med" len="med"/>
                    </a:lnT>
                    <a:lnB w="28575" cap="flat" cmpd="sng" algn="ctr">
                      <a:solidFill>
                        <a:srgbClr val="2B4A9D"/>
                      </a:solidFill>
                      <a:prstDash val="solid"/>
                      <a:round/>
                      <a:headEnd type="none" w="med" len="med"/>
                      <a:tailEnd type="none" w="med" len="med"/>
                    </a:lnB>
                  </a:tcPr>
                </a:tc>
                <a:tc>
                  <a:txBody>
                    <a:bodyPr/>
                    <a:lstStyle/>
                    <a:p>
                      <a:pPr algn="l">
                        <a:lnSpc>
                          <a:spcPts val="2659"/>
                        </a:lnSpc>
                        <a:defRPr/>
                      </a:pPr>
                      <a:r>
                        <a:rPr lang="en-US" sz="1899">
                          <a:solidFill>
                            <a:srgbClr val="2B4A9D"/>
                          </a:solidFill>
                          <a:latin typeface="Lato"/>
                        </a:rPr>
                        <a:t>31</a:t>
                      </a:r>
                      <a:endParaRPr lang="en-US" sz="1100"/>
                    </a:p>
                  </a:txBody>
                  <a:tcPr marL="161925" marR="161925" marT="161925" marB="161925" anchor="ctr">
                    <a:lnL w="28575" cap="flat" cmpd="sng" algn="ctr">
                      <a:solidFill>
                        <a:srgbClr val="2B4A9D"/>
                      </a:solidFill>
                      <a:prstDash val="solid"/>
                      <a:round/>
                      <a:headEnd type="none" w="med" len="med"/>
                      <a:tailEnd type="none" w="med" len="med"/>
                    </a:lnL>
                    <a:lnR w="28575" cap="flat" cmpd="sng" algn="ctr">
                      <a:solidFill>
                        <a:srgbClr val="2B4A9D"/>
                      </a:solidFill>
                      <a:prstDash val="solid"/>
                      <a:round/>
                      <a:headEnd type="none" w="med" len="med"/>
                      <a:tailEnd type="none" w="med" len="med"/>
                    </a:lnR>
                    <a:lnT w="28575" cap="flat" cmpd="sng" algn="ctr">
                      <a:solidFill>
                        <a:srgbClr val="2B4A9D"/>
                      </a:solidFill>
                      <a:prstDash val="solid"/>
                      <a:round/>
                      <a:headEnd type="none" w="med" len="med"/>
                      <a:tailEnd type="none" w="med" len="med"/>
                    </a:lnT>
                    <a:lnB w="28575" cap="flat" cmpd="sng" algn="ctr">
                      <a:solidFill>
                        <a:srgbClr val="2B4A9D"/>
                      </a:solidFill>
                      <a:prstDash val="solid"/>
                      <a:round/>
                      <a:headEnd type="none" w="med" len="med"/>
                      <a:tailEnd type="none" w="med" len="med"/>
                    </a:lnB>
                  </a:tcPr>
                </a:tc>
                <a:tc>
                  <a:txBody>
                    <a:bodyPr/>
                    <a:lstStyle/>
                    <a:p>
                      <a:pPr algn="l">
                        <a:lnSpc>
                          <a:spcPts val="2659"/>
                        </a:lnSpc>
                        <a:defRPr/>
                      </a:pPr>
                      <a:r>
                        <a:rPr lang="en-US" sz="1899">
                          <a:solidFill>
                            <a:srgbClr val="2B4A9D"/>
                          </a:solidFill>
                          <a:latin typeface="Lato"/>
                        </a:rPr>
                        <a:t>51</a:t>
                      </a:r>
                      <a:endParaRPr lang="en-US" sz="1100"/>
                    </a:p>
                  </a:txBody>
                  <a:tcPr marL="161925" marR="161925" marT="161925" marB="161925" anchor="ctr">
                    <a:lnL w="28575" cap="flat" cmpd="sng" algn="ctr">
                      <a:solidFill>
                        <a:srgbClr val="2B4A9D"/>
                      </a:solidFill>
                      <a:prstDash val="solid"/>
                      <a:round/>
                      <a:headEnd type="none" w="med" len="med"/>
                      <a:tailEnd type="none" w="med" len="med"/>
                    </a:lnL>
                    <a:lnR w="28575" cap="flat" cmpd="sng" algn="ctr">
                      <a:solidFill>
                        <a:srgbClr val="2B4A9D"/>
                      </a:solidFill>
                      <a:prstDash val="solid"/>
                      <a:round/>
                      <a:headEnd type="none" w="med" len="med"/>
                      <a:tailEnd type="none" w="med" len="med"/>
                    </a:lnR>
                    <a:lnT w="28575" cap="flat" cmpd="sng" algn="ctr">
                      <a:solidFill>
                        <a:srgbClr val="2B4A9D"/>
                      </a:solidFill>
                      <a:prstDash val="solid"/>
                      <a:round/>
                      <a:headEnd type="none" w="med" len="med"/>
                      <a:tailEnd type="none" w="med" len="med"/>
                    </a:lnT>
                    <a:lnB w="28575" cap="flat" cmpd="sng" algn="ctr">
                      <a:solidFill>
                        <a:srgbClr val="2B4A9D"/>
                      </a:solidFill>
                      <a:prstDash val="solid"/>
                      <a:round/>
                      <a:headEnd type="none" w="med" len="med"/>
                      <a:tailEnd type="none" w="med" len="med"/>
                    </a:lnB>
                  </a:tcPr>
                </a:tc>
                <a:extLst>
                  <a:ext uri="{0D108BD9-81ED-4DB2-BD59-A6C34878D82A}">
                    <a16:rowId xmlns:a16="http://schemas.microsoft.com/office/drawing/2014/main" val="10002"/>
                  </a:ext>
                </a:extLst>
              </a:tr>
              <a:tr h="1228352">
                <a:tc>
                  <a:txBody>
                    <a:bodyPr/>
                    <a:lstStyle/>
                    <a:p>
                      <a:pPr algn="l">
                        <a:lnSpc>
                          <a:spcPts val="2659"/>
                        </a:lnSpc>
                        <a:defRPr/>
                      </a:pPr>
                      <a:r>
                        <a:rPr lang="en-US" sz="1899">
                          <a:solidFill>
                            <a:srgbClr val="2B4A9D"/>
                          </a:solidFill>
                          <a:latin typeface="Lato"/>
                        </a:rPr>
                        <a:t>Precedent</a:t>
                      </a:r>
                      <a:endParaRPr lang="en-US" sz="1100"/>
                    </a:p>
                    <a:p>
                      <a:pPr>
                        <a:lnSpc>
                          <a:spcPts val="2659"/>
                        </a:lnSpc>
                      </a:pPr>
                      <a:r>
                        <a:rPr lang="en-US" sz="1899">
                          <a:solidFill>
                            <a:srgbClr val="2B4A9D"/>
                          </a:solidFill>
                          <a:latin typeface="Lato"/>
                        </a:rPr>
                        <a:t>  EV/REVENUE</a:t>
                      </a:r>
                    </a:p>
                  </a:txBody>
                  <a:tcPr marL="161925" marR="161925" marT="161925" marB="161925" anchor="ctr">
                    <a:lnL w="28575" cap="flat" cmpd="sng" algn="ctr">
                      <a:solidFill>
                        <a:srgbClr val="2B4A9D"/>
                      </a:solidFill>
                      <a:prstDash val="solid"/>
                      <a:round/>
                      <a:headEnd type="none" w="med" len="med"/>
                      <a:tailEnd type="none" w="med" len="med"/>
                    </a:lnL>
                    <a:lnR w="28575" cap="flat" cmpd="sng" algn="ctr">
                      <a:solidFill>
                        <a:srgbClr val="2B4A9D"/>
                      </a:solidFill>
                      <a:prstDash val="solid"/>
                      <a:round/>
                      <a:headEnd type="none" w="med" len="med"/>
                      <a:tailEnd type="none" w="med" len="med"/>
                    </a:lnR>
                    <a:lnT w="28575" cap="flat" cmpd="sng" algn="ctr">
                      <a:solidFill>
                        <a:srgbClr val="2B4A9D"/>
                      </a:solidFill>
                      <a:prstDash val="solid"/>
                      <a:round/>
                      <a:headEnd type="none" w="med" len="med"/>
                      <a:tailEnd type="none" w="med" len="med"/>
                    </a:lnT>
                    <a:lnB w="28575" cap="flat" cmpd="sng" algn="ctr">
                      <a:solidFill>
                        <a:srgbClr val="2B4A9D"/>
                      </a:solidFill>
                      <a:prstDash val="solid"/>
                      <a:round/>
                      <a:headEnd type="none" w="med" len="med"/>
                      <a:tailEnd type="none" w="med" len="med"/>
                    </a:lnB>
                  </a:tcPr>
                </a:tc>
                <a:tc>
                  <a:txBody>
                    <a:bodyPr/>
                    <a:lstStyle/>
                    <a:p>
                      <a:pPr algn="l">
                        <a:lnSpc>
                          <a:spcPts val="2659"/>
                        </a:lnSpc>
                        <a:defRPr/>
                      </a:pPr>
                      <a:r>
                        <a:rPr lang="en-US" sz="1899">
                          <a:solidFill>
                            <a:srgbClr val="2B4A9D"/>
                          </a:solidFill>
                          <a:latin typeface="Lato"/>
                        </a:rPr>
                        <a:t>80</a:t>
                      </a:r>
                      <a:endParaRPr lang="en-US" sz="1100"/>
                    </a:p>
                  </a:txBody>
                  <a:tcPr marL="161925" marR="161925" marT="161925" marB="161925" anchor="ctr">
                    <a:lnL w="28575" cap="flat" cmpd="sng" algn="ctr">
                      <a:solidFill>
                        <a:srgbClr val="2B4A9D"/>
                      </a:solidFill>
                      <a:prstDash val="solid"/>
                      <a:round/>
                      <a:headEnd type="none" w="med" len="med"/>
                      <a:tailEnd type="none" w="med" len="med"/>
                    </a:lnL>
                    <a:lnR w="28575" cap="flat" cmpd="sng" algn="ctr">
                      <a:solidFill>
                        <a:srgbClr val="2B4A9D"/>
                      </a:solidFill>
                      <a:prstDash val="solid"/>
                      <a:round/>
                      <a:headEnd type="none" w="med" len="med"/>
                      <a:tailEnd type="none" w="med" len="med"/>
                    </a:lnR>
                    <a:lnT w="28575" cap="flat" cmpd="sng" algn="ctr">
                      <a:solidFill>
                        <a:srgbClr val="2B4A9D"/>
                      </a:solidFill>
                      <a:prstDash val="solid"/>
                      <a:round/>
                      <a:headEnd type="none" w="med" len="med"/>
                      <a:tailEnd type="none" w="med" len="med"/>
                    </a:lnT>
                    <a:lnB w="28575" cap="flat" cmpd="sng" algn="ctr">
                      <a:solidFill>
                        <a:srgbClr val="2B4A9D"/>
                      </a:solidFill>
                      <a:prstDash val="solid"/>
                      <a:round/>
                      <a:headEnd type="none" w="med" len="med"/>
                      <a:tailEnd type="none" w="med" len="med"/>
                    </a:lnB>
                  </a:tcPr>
                </a:tc>
                <a:tc>
                  <a:txBody>
                    <a:bodyPr/>
                    <a:lstStyle/>
                    <a:p>
                      <a:pPr algn="l">
                        <a:lnSpc>
                          <a:spcPts val="2659"/>
                        </a:lnSpc>
                        <a:defRPr/>
                      </a:pPr>
                      <a:r>
                        <a:rPr lang="en-US" sz="1899">
                          <a:solidFill>
                            <a:srgbClr val="2B4A9D"/>
                          </a:solidFill>
                          <a:latin typeface="Lato"/>
                        </a:rPr>
                        <a:t>60</a:t>
                      </a:r>
                      <a:endParaRPr lang="en-US" sz="1100"/>
                    </a:p>
                  </a:txBody>
                  <a:tcPr marL="161925" marR="161925" marT="161925" marB="161925" anchor="ctr">
                    <a:lnL w="28575" cap="flat" cmpd="sng" algn="ctr">
                      <a:solidFill>
                        <a:srgbClr val="2B4A9D"/>
                      </a:solidFill>
                      <a:prstDash val="solid"/>
                      <a:round/>
                      <a:headEnd type="none" w="med" len="med"/>
                      <a:tailEnd type="none" w="med" len="med"/>
                    </a:lnL>
                    <a:lnR w="28575" cap="flat" cmpd="sng" algn="ctr">
                      <a:solidFill>
                        <a:srgbClr val="2B4A9D"/>
                      </a:solidFill>
                      <a:prstDash val="solid"/>
                      <a:round/>
                      <a:headEnd type="none" w="med" len="med"/>
                      <a:tailEnd type="none" w="med" len="med"/>
                    </a:lnR>
                    <a:lnT w="28575" cap="flat" cmpd="sng" algn="ctr">
                      <a:solidFill>
                        <a:srgbClr val="2B4A9D"/>
                      </a:solidFill>
                      <a:prstDash val="solid"/>
                      <a:round/>
                      <a:headEnd type="none" w="med" len="med"/>
                      <a:tailEnd type="none" w="med" len="med"/>
                    </a:lnT>
                    <a:lnB w="28575" cap="flat" cmpd="sng" algn="ctr">
                      <a:solidFill>
                        <a:srgbClr val="2B4A9D"/>
                      </a:solidFill>
                      <a:prstDash val="solid"/>
                      <a:round/>
                      <a:headEnd type="none" w="med" len="med"/>
                      <a:tailEnd type="none" w="med" len="med"/>
                    </a:lnB>
                  </a:tcPr>
                </a:tc>
                <a:tc>
                  <a:txBody>
                    <a:bodyPr/>
                    <a:lstStyle/>
                    <a:p>
                      <a:pPr algn="l">
                        <a:lnSpc>
                          <a:spcPts val="2659"/>
                        </a:lnSpc>
                        <a:defRPr/>
                      </a:pPr>
                      <a:r>
                        <a:rPr lang="en-US" sz="1899">
                          <a:solidFill>
                            <a:srgbClr val="2B4A9D"/>
                          </a:solidFill>
                          <a:latin typeface="Lato"/>
                        </a:rPr>
                        <a:t>60</a:t>
                      </a:r>
                      <a:endParaRPr lang="en-US" sz="1100"/>
                    </a:p>
                  </a:txBody>
                  <a:tcPr marL="161925" marR="161925" marT="161925" marB="161925" anchor="ctr">
                    <a:lnL w="28575" cap="flat" cmpd="sng" algn="ctr">
                      <a:solidFill>
                        <a:srgbClr val="2B4A9D"/>
                      </a:solidFill>
                      <a:prstDash val="solid"/>
                      <a:round/>
                      <a:headEnd type="none" w="med" len="med"/>
                      <a:tailEnd type="none" w="med" len="med"/>
                    </a:lnL>
                    <a:lnR w="28575" cap="flat" cmpd="sng" algn="ctr">
                      <a:solidFill>
                        <a:srgbClr val="2B4A9D"/>
                      </a:solidFill>
                      <a:prstDash val="solid"/>
                      <a:round/>
                      <a:headEnd type="none" w="med" len="med"/>
                      <a:tailEnd type="none" w="med" len="med"/>
                    </a:lnR>
                    <a:lnT w="28575" cap="flat" cmpd="sng" algn="ctr">
                      <a:solidFill>
                        <a:srgbClr val="2B4A9D"/>
                      </a:solidFill>
                      <a:prstDash val="solid"/>
                      <a:round/>
                      <a:headEnd type="none" w="med" len="med"/>
                      <a:tailEnd type="none" w="med" len="med"/>
                    </a:lnT>
                    <a:lnB w="28575" cap="flat" cmpd="sng" algn="ctr">
                      <a:solidFill>
                        <a:srgbClr val="2B4A9D"/>
                      </a:solidFill>
                      <a:prstDash val="solid"/>
                      <a:round/>
                      <a:headEnd type="none" w="med" len="med"/>
                      <a:tailEnd type="none" w="med" len="med"/>
                    </a:lnB>
                  </a:tcPr>
                </a:tc>
                <a:extLst>
                  <a:ext uri="{0D108BD9-81ED-4DB2-BD59-A6C34878D82A}">
                    <a16:rowId xmlns:a16="http://schemas.microsoft.com/office/drawing/2014/main" val="10003"/>
                  </a:ext>
                </a:extLst>
              </a:tr>
              <a:tr h="1228352">
                <a:tc>
                  <a:txBody>
                    <a:bodyPr/>
                    <a:lstStyle/>
                    <a:p>
                      <a:pPr algn="l">
                        <a:lnSpc>
                          <a:spcPts val="2659"/>
                        </a:lnSpc>
                        <a:defRPr/>
                      </a:pPr>
                      <a:r>
                        <a:rPr lang="en-US" sz="1899">
                          <a:solidFill>
                            <a:srgbClr val="2B4A9D"/>
                          </a:solidFill>
                          <a:latin typeface="Lato"/>
                        </a:rPr>
                        <a:t>Precedent</a:t>
                      </a:r>
                      <a:endParaRPr lang="en-US" sz="1100"/>
                    </a:p>
                    <a:p>
                      <a:pPr>
                        <a:lnSpc>
                          <a:spcPts val="2659"/>
                        </a:lnSpc>
                      </a:pPr>
                      <a:r>
                        <a:rPr lang="en-US" sz="1899">
                          <a:solidFill>
                            <a:srgbClr val="2B4A9D"/>
                          </a:solidFill>
                          <a:latin typeface="Lato"/>
                        </a:rPr>
                        <a:t>  EV/EBITDA</a:t>
                      </a:r>
                    </a:p>
                  </a:txBody>
                  <a:tcPr marL="161925" marR="161925" marT="161925" marB="161925" anchor="ctr">
                    <a:lnL w="28575" cap="flat" cmpd="sng" algn="ctr">
                      <a:solidFill>
                        <a:srgbClr val="2B4A9D"/>
                      </a:solidFill>
                      <a:prstDash val="solid"/>
                      <a:round/>
                      <a:headEnd type="none" w="med" len="med"/>
                      <a:tailEnd type="none" w="med" len="med"/>
                    </a:lnL>
                    <a:lnR w="28575" cap="flat" cmpd="sng" algn="ctr">
                      <a:solidFill>
                        <a:srgbClr val="2B4A9D"/>
                      </a:solidFill>
                      <a:prstDash val="solid"/>
                      <a:round/>
                      <a:headEnd type="none" w="med" len="med"/>
                      <a:tailEnd type="none" w="med" len="med"/>
                    </a:lnR>
                    <a:lnT w="28575" cap="flat" cmpd="sng" algn="ctr">
                      <a:solidFill>
                        <a:srgbClr val="2B4A9D"/>
                      </a:solidFill>
                      <a:prstDash val="solid"/>
                      <a:round/>
                      <a:headEnd type="none" w="med" len="med"/>
                      <a:tailEnd type="none" w="med" len="med"/>
                    </a:lnT>
                    <a:lnB w="28575" cap="flat" cmpd="sng" algn="ctr">
                      <a:solidFill>
                        <a:srgbClr val="2B4A9D"/>
                      </a:solidFill>
                      <a:prstDash val="solid"/>
                      <a:round/>
                      <a:headEnd type="none" w="med" len="med"/>
                      <a:tailEnd type="none" w="med" len="med"/>
                    </a:lnB>
                  </a:tcPr>
                </a:tc>
                <a:tc>
                  <a:txBody>
                    <a:bodyPr/>
                    <a:lstStyle/>
                    <a:p>
                      <a:pPr algn="l">
                        <a:lnSpc>
                          <a:spcPts val="2659"/>
                        </a:lnSpc>
                        <a:defRPr/>
                      </a:pPr>
                      <a:r>
                        <a:rPr lang="en-US" sz="1899">
                          <a:solidFill>
                            <a:srgbClr val="2B4A9D"/>
                          </a:solidFill>
                          <a:latin typeface="Lato"/>
                        </a:rPr>
                        <a:t>236</a:t>
                      </a:r>
                      <a:endParaRPr lang="en-US" sz="1100"/>
                    </a:p>
                  </a:txBody>
                  <a:tcPr marL="161925" marR="161925" marT="161925" marB="161925" anchor="ctr">
                    <a:lnL w="28575" cap="flat" cmpd="sng" algn="ctr">
                      <a:solidFill>
                        <a:srgbClr val="2B4A9D"/>
                      </a:solidFill>
                      <a:prstDash val="solid"/>
                      <a:round/>
                      <a:headEnd type="none" w="med" len="med"/>
                      <a:tailEnd type="none" w="med" len="med"/>
                    </a:lnL>
                    <a:lnR w="28575" cap="flat" cmpd="sng" algn="ctr">
                      <a:solidFill>
                        <a:srgbClr val="2B4A9D"/>
                      </a:solidFill>
                      <a:prstDash val="solid"/>
                      <a:round/>
                      <a:headEnd type="none" w="med" len="med"/>
                      <a:tailEnd type="none" w="med" len="med"/>
                    </a:lnR>
                    <a:lnT w="28575" cap="flat" cmpd="sng" algn="ctr">
                      <a:solidFill>
                        <a:srgbClr val="2B4A9D"/>
                      </a:solidFill>
                      <a:prstDash val="solid"/>
                      <a:round/>
                      <a:headEnd type="none" w="med" len="med"/>
                      <a:tailEnd type="none" w="med" len="med"/>
                    </a:lnT>
                    <a:lnB w="28575" cap="flat" cmpd="sng" algn="ctr">
                      <a:solidFill>
                        <a:srgbClr val="2B4A9D"/>
                      </a:solidFill>
                      <a:prstDash val="solid"/>
                      <a:round/>
                      <a:headEnd type="none" w="med" len="med"/>
                      <a:tailEnd type="none" w="med" len="med"/>
                    </a:lnB>
                  </a:tcPr>
                </a:tc>
                <a:tc>
                  <a:txBody>
                    <a:bodyPr/>
                    <a:lstStyle/>
                    <a:p>
                      <a:pPr algn="l">
                        <a:lnSpc>
                          <a:spcPts val="2659"/>
                        </a:lnSpc>
                        <a:defRPr/>
                      </a:pPr>
                      <a:r>
                        <a:rPr lang="en-US" sz="1899">
                          <a:solidFill>
                            <a:srgbClr val="2B4A9D"/>
                          </a:solidFill>
                          <a:latin typeface="Lato"/>
                        </a:rPr>
                        <a:t>43</a:t>
                      </a:r>
                      <a:endParaRPr lang="en-US" sz="1100"/>
                    </a:p>
                  </a:txBody>
                  <a:tcPr marL="161925" marR="161925" marT="161925" marB="161925" anchor="ctr">
                    <a:lnL w="28575" cap="flat" cmpd="sng" algn="ctr">
                      <a:solidFill>
                        <a:srgbClr val="2B4A9D"/>
                      </a:solidFill>
                      <a:prstDash val="solid"/>
                      <a:round/>
                      <a:headEnd type="none" w="med" len="med"/>
                      <a:tailEnd type="none" w="med" len="med"/>
                    </a:lnL>
                    <a:lnR w="28575" cap="flat" cmpd="sng" algn="ctr">
                      <a:solidFill>
                        <a:srgbClr val="2B4A9D"/>
                      </a:solidFill>
                      <a:prstDash val="solid"/>
                      <a:round/>
                      <a:headEnd type="none" w="med" len="med"/>
                      <a:tailEnd type="none" w="med" len="med"/>
                    </a:lnR>
                    <a:lnT w="28575" cap="flat" cmpd="sng" algn="ctr">
                      <a:solidFill>
                        <a:srgbClr val="2B4A9D"/>
                      </a:solidFill>
                      <a:prstDash val="solid"/>
                      <a:round/>
                      <a:headEnd type="none" w="med" len="med"/>
                      <a:tailEnd type="none" w="med" len="med"/>
                    </a:lnT>
                    <a:lnB w="28575" cap="flat" cmpd="sng" algn="ctr">
                      <a:solidFill>
                        <a:srgbClr val="2B4A9D"/>
                      </a:solidFill>
                      <a:prstDash val="solid"/>
                      <a:round/>
                      <a:headEnd type="none" w="med" len="med"/>
                      <a:tailEnd type="none" w="med" len="med"/>
                    </a:lnB>
                  </a:tcPr>
                </a:tc>
                <a:tc>
                  <a:txBody>
                    <a:bodyPr/>
                    <a:lstStyle/>
                    <a:p>
                      <a:pPr algn="l">
                        <a:lnSpc>
                          <a:spcPts val="2659"/>
                        </a:lnSpc>
                        <a:defRPr/>
                      </a:pPr>
                      <a:r>
                        <a:rPr lang="en-US" sz="1899">
                          <a:solidFill>
                            <a:srgbClr val="2B4A9D"/>
                          </a:solidFill>
                          <a:latin typeface="Lato"/>
                        </a:rPr>
                        <a:t>43</a:t>
                      </a:r>
                      <a:endParaRPr lang="en-US" sz="1100"/>
                    </a:p>
                  </a:txBody>
                  <a:tcPr marL="161925" marR="161925" marT="161925" marB="161925" anchor="ctr">
                    <a:lnL w="28575" cap="flat" cmpd="sng" algn="ctr">
                      <a:solidFill>
                        <a:srgbClr val="2B4A9D"/>
                      </a:solidFill>
                      <a:prstDash val="solid"/>
                      <a:round/>
                      <a:headEnd type="none" w="med" len="med"/>
                      <a:tailEnd type="none" w="med" len="med"/>
                    </a:lnL>
                    <a:lnR w="28575" cap="flat" cmpd="sng" algn="ctr">
                      <a:solidFill>
                        <a:srgbClr val="2B4A9D"/>
                      </a:solidFill>
                      <a:prstDash val="solid"/>
                      <a:round/>
                      <a:headEnd type="none" w="med" len="med"/>
                      <a:tailEnd type="none" w="med" len="med"/>
                    </a:lnR>
                    <a:lnT w="28575" cap="flat" cmpd="sng" algn="ctr">
                      <a:solidFill>
                        <a:srgbClr val="2B4A9D"/>
                      </a:solidFill>
                      <a:prstDash val="solid"/>
                      <a:round/>
                      <a:headEnd type="none" w="med" len="med"/>
                      <a:tailEnd type="none" w="med" len="med"/>
                    </a:lnT>
                    <a:lnB w="28575" cap="flat" cmpd="sng" algn="ctr">
                      <a:solidFill>
                        <a:srgbClr val="2B4A9D"/>
                      </a:solidFill>
                      <a:prstDash val="solid"/>
                      <a:round/>
                      <a:headEnd type="none" w="med" len="med"/>
                      <a:tailEnd type="none" w="med" len="med"/>
                    </a:lnB>
                  </a:tcPr>
                </a:tc>
                <a:extLst>
                  <a:ext uri="{0D108BD9-81ED-4DB2-BD59-A6C34878D82A}">
                    <a16:rowId xmlns:a16="http://schemas.microsoft.com/office/drawing/2014/main" val="10004"/>
                  </a:ext>
                </a:extLst>
              </a:tr>
              <a:tr h="956869">
                <a:tc>
                  <a:txBody>
                    <a:bodyPr/>
                    <a:lstStyle/>
                    <a:p>
                      <a:pPr algn="l">
                        <a:lnSpc>
                          <a:spcPts val="2659"/>
                        </a:lnSpc>
                        <a:defRPr/>
                      </a:pPr>
                      <a:r>
                        <a:rPr lang="en-US" sz="1899">
                          <a:solidFill>
                            <a:srgbClr val="2B4A9D"/>
                          </a:solidFill>
                          <a:latin typeface="Lato"/>
                        </a:rPr>
                        <a:t>DCF</a:t>
                      </a:r>
                      <a:endParaRPr lang="en-US" sz="1100"/>
                    </a:p>
                  </a:txBody>
                  <a:tcPr marL="161925" marR="161925" marT="161925" marB="161925" anchor="ctr">
                    <a:lnL w="28575" cap="flat" cmpd="sng" algn="ctr">
                      <a:solidFill>
                        <a:srgbClr val="2B4A9D"/>
                      </a:solidFill>
                      <a:prstDash val="solid"/>
                      <a:round/>
                      <a:headEnd type="none" w="med" len="med"/>
                      <a:tailEnd type="none" w="med" len="med"/>
                    </a:lnL>
                    <a:lnR w="28575" cap="flat" cmpd="sng" algn="ctr">
                      <a:solidFill>
                        <a:srgbClr val="2B4A9D"/>
                      </a:solidFill>
                      <a:prstDash val="solid"/>
                      <a:round/>
                      <a:headEnd type="none" w="med" len="med"/>
                      <a:tailEnd type="none" w="med" len="med"/>
                    </a:lnR>
                    <a:lnT w="28575" cap="flat" cmpd="sng" algn="ctr">
                      <a:solidFill>
                        <a:srgbClr val="2B4A9D"/>
                      </a:solidFill>
                      <a:prstDash val="solid"/>
                      <a:round/>
                      <a:headEnd type="none" w="med" len="med"/>
                      <a:tailEnd type="none" w="med" len="med"/>
                    </a:lnT>
                    <a:lnB w="28575" cap="flat" cmpd="sng" algn="ctr">
                      <a:solidFill>
                        <a:srgbClr val="2B4A9D"/>
                      </a:solidFill>
                      <a:prstDash val="solid"/>
                      <a:round/>
                      <a:headEnd type="none" w="med" len="med"/>
                      <a:tailEnd type="none" w="med" len="med"/>
                    </a:lnB>
                  </a:tcPr>
                </a:tc>
                <a:tc>
                  <a:txBody>
                    <a:bodyPr/>
                    <a:lstStyle/>
                    <a:p>
                      <a:pPr algn="l">
                        <a:lnSpc>
                          <a:spcPts val="2659"/>
                        </a:lnSpc>
                        <a:defRPr/>
                      </a:pPr>
                      <a:r>
                        <a:rPr lang="en-US" sz="1899">
                          <a:solidFill>
                            <a:srgbClr val="2B4A9D"/>
                          </a:solidFill>
                          <a:latin typeface="Lato"/>
                        </a:rPr>
                        <a:t>66</a:t>
                      </a:r>
                      <a:endParaRPr lang="en-US" sz="1100"/>
                    </a:p>
                  </a:txBody>
                  <a:tcPr marL="161925" marR="161925" marT="161925" marB="161925" anchor="ctr">
                    <a:lnL w="28575" cap="flat" cmpd="sng" algn="ctr">
                      <a:solidFill>
                        <a:srgbClr val="2B4A9D"/>
                      </a:solidFill>
                      <a:prstDash val="solid"/>
                      <a:round/>
                      <a:headEnd type="none" w="med" len="med"/>
                      <a:tailEnd type="none" w="med" len="med"/>
                    </a:lnL>
                    <a:lnR w="28575" cap="flat" cmpd="sng" algn="ctr">
                      <a:solidFill>
                        <a:srgbClr val="2B4A9D"/>
                      </a:solidFill>
                      <a:prstDash val="solid"/>
                      <a:round/>
                      <a:headEnd type="none" w="med" len="med"/>
                      <a:tailEnd type="none" w="med" len="med"/>
                    </a:lnR>
                    <a:lnT w="28575" cap="flat" cmpd="sng" algn="ctr">
                      <a:solidFill>
                        <a:srgbClr val="2B4A9D"/>
                      </a:solidFill>
                      <a:prstDash val="solid"/>
                      <a:round/>
                      <a:headEnd type="none" w="med" len="med"/>
                      <a:tailEnd type="none" w="med" len="med"/>
                    </a:lnT>
                    <a:lnB w="28575" cap="flat" cmpd="sng" algn="ctr">
                      <a:solidFill>
                        <a:srgbClr val="2B4A9D"/>
                      </a:solidFill>
                      <a:prstDash val="solid"/>
                      <a:round/>
                      <a:headEnd type="none" w="med" len="med"/>
                      <a:tailEnd type="none" w="med" len="med"/>
                    </a:lnB>
                  </a:tcPr>
                </a:tc>
                <a:tc>
                  <a:txBody>
                    <a:bodyPr/>
                    <a:lstStyle/>
                    <a:p>
                      <a:pPr algn="l">
                        <a:lnSpc>
                          <a:spcPts val="2659"/>
                        </a:lnSpc>
                        <a:defRPr/>
                      </a:pPr>
                      <a:r>
                        <a:rPr lang="en-US" sz="1899">
                          <a:solidFill>
                            <a:srgbClr val="2B4A9D"/>
                          </a:solidFill>
                          <a:latin typeface="Lato"/>
                        </a:rPr>
                        <a:t>118</a:t>
                      </a:r>
                      <a:endParaRPr lang="en-US" sz="1100"/>
                    </a:p>
                  </a:txBody>
                  <a:tcPr marL="161925" marR="161925" marT="161925" marB="161925" anchor="ctr">
                    <a:lnL w="28575" cap="flat" cmpd="sng" algn="ctr">
                      <a:solidFill>
                        <a:srgbClr val="2B4A9D"/>
                      </a:solidFill>
                      <a:prstDash val="solid"/>
                      <a:round/>
                      <a:headEnd type="none" w="med" len="med"/>
                      <a:tailEnd type="none" w="med" len="med"/>
                    </a:lnL>
                    <a:lnR w="28575" cap="flat" cmpd="sng" algn="ctr">
                      <a:solidFill>
                        <a:srgbClr val="2B4A9D"/>
                      </a:solidFill>
                      <a:prstDash val="solid"/>
                      <a:round/>
                      <a:headEnd type="none" w="med" len="med"/>
                      <a:tailEnd type="none" w="med" len="med"/>
                    </a:lnR>
                    <a:lnT w="28575" cap="flat" cmpd="sng" algn="ctr">
                      <a:solidFill>
                        <a:srgbClr val="2B4A9D"/>
                      </a:solidFill>
                      <a:prstDash val="solid"/>
                      <a:round/>
                      <a:headEnd type="none" w="med" len="med"/>
                      <a:tailEnd type="none" w="med" len="med"/>
                    </a:lnT>
                    <a:lnB w="28575" cap="flat" cmpd="sng" algn="ctr">
                      <a:solidFill>
                        <a:srgbClr val="2B4A9D"/>
                      </a:solidFill>
                      <a:prstDash val="solid"/>
                      <a:round/>
                      <a:headEnd type="none" w="med" len="med"/>
                      <a:tailEnd type="none" w="med" len="med"/>
                    </a:lnB>
                  </a:tcPr>
                </a:tc>
                <a:tc>
                  <a:txBody>
                    <a:bodyPr/>
                    <a:lstStyle/>
                    <a:p>
                      <a:pPr algn="l">
                        <a:lnSpc>
                          <a:spcPts val="2659"/>
                        </a:lnSpc>
                        <a:defRPr/>
                      </a:pPr>
                      <a:r>
                        <a:rPr lang="en-US" sz="1899">
                          <a:solidFill>
                            <a:srgbClr val="2B4A9D"/>
                          </a:solidFill>
                          <a:latin typeface="Lato"/>
                        </a:rPr>
                        <a:t>68</a:t>
                      </a:r>
                      <a:endParaRPr lang="en-US" sz="1100"/>
                    </a:p>
                  </a:txBody>
                  <a:tcPr marL="161925" marR="161925" marT="161925" marB="161925" anchor="ctr">
                    <a:lnL w="28575" cap="flat" cmpd="sng" algn="ctr">
                      <a:solidFill>
                        <a:srgbClr val="2B4A9D"/>
                      </a:solidFill>
                      <a:prstDash val="solid"/>
                      <a:round/>
                      <a:headEnd type="none" w="med" len="med"/>
                      <a:tailEnd type="none" w="med" len="med"/>
                    </a:lnL>
                    <a:lnR w="28575" cap="flat" cmpd="sng" algn="ctr">
                      <a:solidFill>
                        <a:srgbClr val="2B4A9D"/>
                      </a:solidFill>
                      <a:prstDash val="solid"/>
                      <a:round/>
                      <a:headEnd type="none" w="med" len="med"/>
                      <a:tailEnd type="none" w="med" len="med"/>
                    </a:lnR>
                    <a:lnT w="28575" cap="flat" cmpd="sng" algn="ctr">
                      <a:solidFill>
                        <a:srgbClr val="2B4A9D"/>
                      </a:solidFill>
                      <a:prstDash val="solid"/>
                      <a:round/>
                      <a:headEnd type="none" w="med" len="med"/>
                      <a:tailEnd type="none" w="med" len="med"/>
                    </a:lnT>
                    <a:lnB w="28575" cap="flat" cmpd="sng" algn="ctr">
                      <a:solidFill>
                        <a:srgbClr val="2B4A9D"/>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12" name="Picture 12"/>
          <p:cNvPicPr>
            <a:picLocks noChangeAspect="1"/>
          </p:cNvPicPr>
          <p:nvPr/>
        </p:nvPicPr>
        <p:blipFill>
          <a:blip r:embed="rId3"/>
          <a:srcRect/>
          <a:stretch>
            <a:fillRect/>
          </a:stretch>
        </p:blipFill>
        <p:spPr>
          <a:xfrm rot="5400000">
            <a:off x="10210104" y="4841501"/>
            <a:ext cx="5627144" cy="1378650"/>
          </a:xfrm>
          <a:prstGeom prst="rect">
            <a:avLst/>
          </a:prstGeom>
        </p:spPr>
      </p:pic>
      <p:sp>
        <p:nvSpPr>
          <p:cNvPr id="13" name="TextBox 13"/>
          <p:cNvSpPr txBox="1"/>
          <p:nvPr/>
        </p:nvSpPr>
        <p:spPr>
          <a:xfrm>
            <a:off x="1436210" y="861411"/>
            <a:ext cx="8183276" cy="895354"/>
          </a:xfrm>
          <a:prstGeom prst="rect">
            <a:avLst/>
          </a:prstGeom>
        </p:spPr>
        <p:txBody>
          <a:bodyPr lIns="0" tIns="0" rIns="0" bIns="0" rtlCol="0" anchor="t">
            <a:spAutoFit/>
          </a:bodyPr>
          <a:lstStyle/>
          <a:p>
            <a:pPr algn="ctr">
              <a:lnSpc>
                <a:spcPts val="6300"/>
              </a:lnSpc>
            </a:pPr>
            <a:r>
              <a:rPr lang="en-US" sz="6000" spc="300">
                <a:solidFill>
                  <a:srgbClr val="2B4A9D"/>
                </a:solidFill>
                <a:latin typeface="Poppins Ultra-Bold"/>
              </a:rPr>
              <a:t>FOOTBALL FEILD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6816" y="0"/>
            <a:ext cx="452408" cy="10287000"/>
            <a:chOff x="0" y="0"/>
            <a:chExt cx="165040" cy="3752725"/>
          </a:xfrm>
        </p:grpSpPr>
        <p:sp>
          <p:nvSpPr>
            <p:cNvPr id="3" name="Freeform 3"/>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sp>
      </p:grpSp>
      <p:grpSp>
        <p:nvGrpSpPr>
          <p:cNvPr id="4" name="Group 4"/>
          <p:cNvGrpSpPr/>
          <p:nvPr/>
        </p:nvGrpSpPr>
        <p:grpSpPr>
          <a:xfrm>
            <a:off x="11582138" y="338136"/>
            <a:ext cx="6705862" cy="9948864"/>
            <a:chOff x="0" y="0"/>
            <a:chExt cx="8941149" cy="13265151"/>
          </a:xfrm>
        </p:grpSpPr>
        <p:grpSp>
          <p:nvGrpSpPr>
            <p:cNvPr id="5" name="Group 5"/>
            <p:cNvGrpSpPr/>
            <p:nvPr/>
          </p:nvGrpSpPr>
          <p:grpSpPr>
            <a:xfrm>
              <a:off x="0" y="9212607"/>
              <a:ext cx="8941149" cy="4052545"/>
              <a:chOff x="0" y="0"/>
              <a:chExt cx="2529461" cy="1146469"/>
            </a:xfrm>
          </p:grpSpPr>
          <p:sp>
            <p:nvSpPr>
              <p:cNvPr id="6" name="Freeform 6"/>
              <p:cNvSpPr/>
              <p:nvPr/>
            </p:nvSpPr>
            <p:spPr>
              <a:xfrm>
                <a:off x="0" y="0"/>
                <a:ext cx="2529461" cy="1146469"/>
              </a:xfrm>
              <a:custGeom>
                <a:avLst/>
                <a:gdLst/>
                <a:ahLst/>
                <a:cxnLst/>
                <a:rect l="l" t="t" r="r" b="b"/>
                <a:pathLst>
                  <a:path w="2529461" h="1146469">
                    <a:moveTo>
                      <a:pt x="0" y="0"/>
                    </a:moveTo>
                    <a:lnTo>
                      <a:pt x="2529461" y="0"/>
                    </a:lnTo>
                    <a:lnTo>
                      <a:pt x="2529461" y="1146469"/>
                    </a:lnTo>
                    <a:lnTo>
                      <a:pt x="0" y="1146469"/>
                    </a:lnTo>
                    <a:close/>
                  </a:path>
                </a:pathLst>
              </a:custGeom>
              <a:solidFill>
                <a:srgbClr val="2B4A9D"/>
              </a:solidFill>
            </p:spPr>
          </p:sp>
        </p:grpSp>
        <p:grpSp>
          <p:nvGrpSpPr>
            <p:cNvPr id="7" name="Group 7"/>
            <p:cNvGrpSpPr/>
            <p:nvPr/>
          </p:nvGrpSpPr>
          <p:grpSpPr>
            <a:xfrm>
              <a:off x="0" y="0"/>
              <a:ext cx="8941149" cy="9456865"/>
              <a:chOff x="0" y="0"/>
              <a:chExt cx="2529461" cy="2675357"/>
            </a:xfrm>
          </p:grpSpPr>
          <p:sp>
            <p:nvSpPr>
              <p:cNvPr id="8" name="Freeform 8"/>
              <p:cNvSpPr/>
              <p:nvPr/>
            </p:nvSpPr>
            <p:spPr>
              <a:xfrm>
                <a:off x="0" y="0"/>
                <a:ext cx="2529461" cy="2675357"/>
              </a:xfrm>
              <a:custGeom>
                <a:avLst/>
                <a:gdLst/>
                <a:ahLst/>
                <a:cxnLst/>
                <a:rect l="l" t="t" r="r" b="b"/>
                <a:pathLst>
                  <a:path w="2529461" h="2675357">
                    <a:moveTo>
                      <a:pt x="0" y="0"/>
                    </a:moveTo>
                    <a:lnTo>
                      <a:pt x="2529461" y="0"/>
                    </a:lnTo>
                    <a:lnTo>
                      <a:pt x="2529461" y="2675357"/>
                    </a:lnTo>
                    <a:lnTo>
                      <a:pt x="0" y="2675357"/>
                    </a:lnTo>
                    <a:close/>
                  </a:path>
                </a:pathLst>
              </a:custGeom>
              <a:solidFill>
                <a:srgbClr val="5271FF"/>
              </a:solidFill>
            </p:spPr>
          </p:sp>
        </p:grpSp>
      </p:grpSp>
      <p:grpSp>
        <p:nvGrpSpPr>
          <p:cNvPr id="9" name="Group 9"/>
          <p:cNvGrpSpPr/>
          <p:nvPr/>
        </p:nvGrpSpPr>
        <p:grpSpPr>
          <a:xfrm rot="-5400000">
            <a:off x="613946" y="850327"/>
            <a:ext cx="829509" cy="1966473"/>
            <a:chOff x="0" y="0"/>
            <a:chExt cx="2354580" cy="5581882"/>
          </a:xfrm>
        </p:grpSpPr>
        <p:sp>
          <p:nvSpPr>
            <p:cNvPr id="10" name="Freeform 10"/>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11" name="Group 11"/>
          <p:cNvGrpSpPr/>
          <p:nvPr/>
        </p:nvGrpSpPr>
        <p:grpSpPr>
          <a:xfrm rot="-5400000">
            <a:off x="568482" y="3298378"/>
            <a:ext cx="829509" cy="1966473"/>
            <a:chOff x="0" y="0"/>
            <a:chExt cx="2354580" cy="5581882"/>
          </a:xfrm>
        </p:grpSpPr>
        <p:sp>
          <p:nvSpPr>
            <p:cNvPr id="12" name="Freeform 12"/>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13" name="Group 13"/>
          <p:cNvGrpSpPr/>
          <p:nvPr/>
        </p:nvGrpSpPr>
        <p:grpSpPr>
          <a:xfrm>
            <a:off x="11966308" y="338136"/>
            <a:ext cx="5865914" cy="5102531"/>
            <a:chOff x="0" y="0"/>
            <a:chExt cx="7821218" cy="6803375"/>
          </a:xfrm>
        </p:grpSpPr>
        <p:pic>
          <p:nvPicPr>
            <p:cNvPr id="14" name="Picture 14"/>
            <p:cNvPicPr>
              <a:picLocks noChangeAspect="1"/>
            </p:cNvPicPr>
            <p:nvPr/>
          </p:nvPicPr>
          <p:blipFill>
            <a:blip r:embed="rId2"/>
            <a:srcRect l="17980" t="16603" r="17980" b="16603"/>
            <a:stretch>
              <a:fillRect/>
            </a:stretch>
          </p:blipFill>
          <p:spPr>
            <a:xfrm>
              <a:off x="0" y="0"/>
              <a:ext cx="7821218" cy="6803375"/>
            </a:xfrm>
            <a:prstGeom prst="rect">
              <a:avLst/>
            </a:prstGeom>
          </p:spPr>
        </p:pic>
      </p:grpSp>
      <p:grpSp>
        <p:nvGrpSpPr>
          <p:cNvPr id="15" name="Group 15"/>
          <p:cNvGrpSpPr/>
          <p:nvPr/>
        </p:nvGrpSpPr>
        <p:grpSpPr>
          <a:xfrm rot="2700000">
            <a:off x="-2098933" y="10269110"/>
            <a:ext cx="6164339" cy="6164339"/>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aphicFrame>
        <p:nvGraphicFramePr>
          <p:cNvPr id="17" name="Table 17"/>
          <p:cNvGraphicFramePr>
            <a:graphicFrameLocks noGrp="1"/>
          </p:cNvGraphicFramePr>
          <p:nvPr/>
        </p:nvGraphicFramePr>
        <p:xfrm>
          <a:off x="11717425" y="5559107"/>
          <a:ext cx="6570575" cy="4314825"/>
        </p:xfrm>
        <a:graphic>
          <a:graphicData uri="http://schemas.openxmlformats.org/drawingml/2006/table">
            <a:tbl>
              <a:tblPr/>
              <a:tblGrid>
                <a:gridCol w="2439484">
                  <a:extLst>
                    <a:ext uri="{9D8B030D-6E8A-4147-A177-3AD203B41FA5}">
                      <a16:colId xmlns:a16="http://schemas.microsoft.com/office/drawing/2014/main" val="20000"/>
                    </a:ext>
                  </a:extLst>
                </a:gridCol>
                <a:gridCol w="2439484">
                  <a:extLst>
                    <a:ext uri="{9D8B030D-6E8A-4147-A177-3AD203B41FA5}">
                      <a16:colId xmlns:a16="http://schemas.microsoft.com/office/drawing/2014/main" val="20001"/>
                    </a:ext>
                  </a:extLst>
                </a:gridCol>
                <a:gridCol w="1691606">
                  <a:extLst>
                    <a:ext uri="{9D8B030D-6E8A-4147-A177-3AD203B41FA5}">
                      <a16:colId xmlns:a16="http://schemas.microsoft.com/office/drawing/2014/main" val="20002"/>
                    </a:ext>
                  </a:extLst>
                </a:gridCol>
              </a:tblGrid>
              <a:tr h="862965">
                <a:tc>
                  <a:txBody>
                    <a:bodyPr/>
                    <a:lstStyle/>
                    <a:p>
                      <a:pPr algn="l">
                        <a:lnSpc>
                          <a:spcPts val="3079"/>
                        </a:lnSpc>
                        <a:defRPr/>
                      </a:pPr>
                      <a:r>
                        <a:rPr lang="en-US" sz="2199">
                          <a:solidFill>
                            <a:srgbClr val="000000"/>
                          </a:solidFill>
                          <a:latin typeface="Lato"/>
                        </a:rPr>
                        <a:t>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tc>
                  <a:txBody>
                    <a:bodyPr/>
                    <a:lstStyle/>
                    <a:p>
                      <a:pPr algn="l">
                        <a:lnSpc>
                          <a:spcPts val="3079"/>
                        </a:lnSpc>
                        <a:defRPr/>
                      </a:pPr>
                      <a:r>
                        <a:rPr lang="en-US" sz="2199">
                          <a:solidFill>
                            <a:srgbClr val="2B4A9D"/>
                          </a:solidFill>
                          <a:latin typeface="Lato Bold Italics"/>
                        </a:rPr>
                        <a:t>SOLD</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tc>
                  <a:txBody>
                    <a:bodyPr/>
                    <a:lstStyle/>
                    <a:p>
                      <a:pPr algn="l">
                        <a:lnSpc>
                          <a:spcPts val="3079"/>
                        </a:lnSpc>
                        <a:defRPr/>
                      </a:pPr>
                      <a:r>
                        <a:rPr lang="en-US" sz="2199">
                          <a:solidFill>
                            <a:srgbClr val="2B4A9D"/>
                          </a:solidFill>
                          <a:latin typeface="Lato Bold Italics"/>
                        </a:rPr>
                        <a:t>BOUGHT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62965">
                <a:tc>
                  <a:txBody>
                    <a:bodyPr/>
                    <a:lstStyle/>
                    <a:p>
                      <a:pPr algn="l">
                        <a:lnSpc>
                          <a:spcPts val="3079"/>
                        </a:lnSpc>
                        <a:defRPr/>
                      </a:pPr>
                      <a:r>
                        <a:rPr lang="en-US" sz="2199">
                          <a:solidFill>
                            <a:srgbClr val="000000"/>
                          </a:solidFill>
                          <a:latin typeface="Lato"/>
                        </a:rPr>
                        <a:t>0-3 MONTHS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tc>
                  <a:txBody>
                    <a:bodyPr/>
                    <a:lstStyle/>
                    <a:p>
                      <a:pPr algn="l">
                        <a:lnSpc>
                          <a:spcPts val="3079"/>
                        </a:lnSpc>
                        <a:defRPr/>
                      </a:pPr>
                      <a:r>
                        <a:rPr lang="en-US" sz="2199">
                          <a:solidFill>
                            <a:srgbClr val="000000"/>
                          </a:solidFill>
                          <a:latin typeface="Lato"/>
                        </a:rPr>
                        <a:t>17.9 m USD</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tc>
                  <a:txBody>
                    <a:bodyPr/>
                    <a:lstStyle/>
                    <a:p>
                      <a:pPr algn="l">
                        <a:lnSpc>
                          <a:spcPts val="3079"/>
                        </a:lnSpc>
                        <a:defRPr/>
                      </a:pPr>
                      <a:r>
                        <a:rPr lang="en-US" sz="2199">
                          <a:solidFill>
                            <a:srgbClr val="000000"/>
                          </a:solidFill>
                          <a:latin typeface="Lato"/>
                        </a:rPr>
                        <a:t>0 USD</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862965">
                <a:tc>
                  <a:txBody>
                    <a:bodyPr/>
                    <a:lstStyle/>
                    <a:p>
                      <a:pPr algn="l">
                        <a:lnSpc>
                          <a:spcPts val="3079"/>
                        </a:lnSpc>
                        <a:defRPr/>
                      </a:pPr>
                      <a:r>
                        <a:rPr lang="en-US" sz="2199">
                          <a:solidFill>
                            <a:srgbClr val="000000"/>
                          </a:solidFill>
                          <a:latin typeface="Lato"/>
                        </a:rPr>
                        <a:t>3-6 MONTHS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tc>
                  <a:txBody>
                    <a:bodyPr/>
                    <a:lstStyle/>
                    <a:p>
                      <a:pPr algn="l">
                        <a:lnSpc>
                          <a:spcPts val="3079"/>
                        </a:lnSpc>
                        <a:defRPr/>
                      </a:pPr>
                      <a:r>
                        <a:rPr lang="en-US" sz="2199">
                          <a:solidFill>
                            <a:srgbClr val="000000"/>
                          </a:solidFill>
                          <a:latin typeface="Lato"/>
                        </a:rPr>
                        <a:t>17.9 m USD</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tc>
                  <a:txBody>
                    <a:bodyPr/>
                    <a:lstStyle/>
                    <a:p>
                      <a:pPr algn="l">
                        <a:lnSpc>
                          <a:spcPts val="3079"/>
                        </a:lnSpc>
                        <a:defRPr/>
                      </a:pPr>
                      <a:r>
                        <a:rPr lang="en-US" sz="2199">
                          <a:solidFill>
                            <a:srgbClr val="000000"/>
                          </a:solidFill>
                          <a:latin typeface="Lato"/>
                        </a:rPr>
                        <a:t>0 USD</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62965">
                <a:tc>
                  <a:txBody>
                    <a:bodyPr/>
                    <a:lstStyle/>
                    <a:p>
                      <a:pPr algn="l">
                        <a:lnSpc>
                          <a:spcPts val="3079"/>
                        </a:lnSpc>
                        <a:defRPr/>
                      </a:pPr>
                      <a:r>
                        <a:rPr lang="en-US" sz="2199">
                          <a:solidFill>
                            <a:srgbClr val="000000"/>
                          </a:solidFill>
                          <a:latin typeface="Lato"/>
                        </a:rPr>
                        <a:t>6-9 MONTHS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tc>
                  <a:txBody>
                    <a:bodyPr/>
                    <a:lstStyle/>
                    <a:p>
                      <a:pPr algn="l">
                        <a:lnSpc>
                          <a:spcPts val="3079"/>
                        </a:lnSpc>
                        <a:defRPr/>
                      </a:pPr>
                      <a:r>
                        <a:rPr lang="en-US" sz="2199">
                          <a:solidFill>
                            <a:srgbClr val="000000"/>
                          </a:solidFill>
                          <a:latin typeface="Lato"/>
                        </a:rPr>
                        <a:t>40.6 m USD</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tc>
                  <a:txBody>
                    <a:bodyPr/>
                    <a:lstStyle/>
                    <a:p>
                      <a:pPr algn="l">
                        <a:lnSpc>
                          <a:spcPts val="3079"/>
                        </a:lnSpc>
                        <a:defRPr/>
                      </a:pPr>
                      <a:r>
                        <a:rPr lang="en-US" sz="2199">
                          <a:solidFill>
                            <a:srgbClr val="000000"/>
                          </a:solidFill>
                          <a:latin typeface="Lato"/>
                        </a:rPr>
                        <a:t>0 USD</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862965">
                <a:tc>
                  <a:txBody>
                    <a:bodyPr/>
                    <a:lstStyle/>
                    <a:p>
                      <a:pPr algn="l">
                        <a:lnSpc>
                          <a:spcPts val="3079"/>
                        </a:lnSpc>
                        <a:defRPr/>
                      </a:pPr>
                      <a:r>
                        <a:rPr lang="en-US" sz="2199">
                          <a:solidFill>
                            <a:srgbClr val="000000"/>
                          </a:solidFill>
                          <a:latin typeface="Lato"/>
                        </a:rPr>
                        <a:t>9-12 MONTHS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tc>
                  <a:txBody>
                    <a:bodyPr/>
                    <a:lstStyle/>
                    <a:p>
                      <a:pPr algn="l">
                        <a:lnSpc>
                          <a:spcPts val="3079"/>
                        </a:lnSpc>
                        <a:defRPr/>
                      </a:pPr>
                      <a:r>
                        <a:rPr lang="en-US" sz="2199">
                          <a:solidFill>
                            <a:srgbClr val="000000"/>
                          </a:solidFill>
                          <a:latin typeface="Lato"/>
                        </a:rPr>
                        <a:t>3m USD</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tc>
                  <a:txBody>
                    <a:bodyPr/>
                    <a:lstStyle/>
                    <a:p>
                      <a:pPr algn="l">
                        <a:lnSpc>
                          <a:spcPts val="3079"/>
                        </a:lnSpc>
                        <a:defRPr/>
                      </a:pPr>
                      <a:r>
                        <a:rPr lang="en-US" sz="2199">
                          <a:solidFill>
                            <a:srgbClr val="000000"/>
                          </a:solidFill>
                          <a:latin typeface="Lato"/>
                        </a:rPr>
                        <a:t>0 USD</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18" name="TextBox 18"/>
          <p:cNvSpPr txBox="1"/>
          <p:nvPr/>
        </p:nvSpPr>
        <p:spPr>
          <a:xfrm>
            <a:off x="2428018" y="2081339"/>
            <a:ext cx="8926205" cy="1565275"/>
          </a:xfrm>
          <a:prstGeom prst="rect">
            <a:avLst/>
          </a:prstGeom>
        </p:spPr>
        <p:txBody>
          <a:bodyPr lIns="0" tIns="0" rIns="0" bIns="0" rtlCol="0" anchor="t">
            <a:spAutoFit/>
          </a:bodyPr>
          <a:lstStyle/>
          <a:p>
            <a:pPr>
              <a:lnSpc>
                <a:spcPts val="3125"/>
              </a:lnSpc>
            </a:pPr>
            <a:r>
              <a:rPr lang="en-US" sz="2500" spc="250">
                <a:solidFill>
                  <a:srgbClr val="000000"/>
                </a:solidFill>
                <a:latin typeface="Lato Italics"/>
              </a:rPr>
              <a:t>The intrinsic value of one  ISRG stock under the base case scenario is 184.74 USD. Compared to the current market price of 277.39 USD, Intuitive Surgical is overvalued by 46%.</a:t>
            </a:r>
          </a:p>
        </p:txBody>
      </p:sp>
      <p:sp>
        <p:nvSpPr>
          <p:cNvPr id="19" name="TextBox 19"/>
          <p:cNvSpPr txBox="1"/>
          <p:nvPr/>
        </p:nvSpPr>
        <p:spPr>
          <a:xfrm>
            <a:off x="2440027" y="1538289"/>
            <a:ext cx="8926205" cy="523875"/>
          </a:xfrm>
          <a:prstGeom prst="rect">
            <a:avLst/>
          </a:prstGeom>
        </p:spPr>
        <p:txBody>
          <a:bodyPr lIns="0" tIns="0" rIns="0" bIns="0" rtlCol="0" anchor="t">
            <a:spAutoFit/>
          </a:bodyPr>
          <a:lstStyle/>
          <a:p>
            <a:pPr>
              <a:lnSpc>
                <a:spcPts val="4200"/>
              </a:lnSpc>
            </a:pPr>
            <a:r>
              <a:rPr lang="en-US" sz="3000" spc="300">
                <a:solidFill>
                  <a:srgbClr val="2B4A9D"/>
                </a:solidFill>
                <a:latin typeface="Lato Bold"/>
              </a:rPr>
              <a:t>OVERVALUED BY 46%</a:t>
            </a:r>
          </a:p>
        </p:txBody>
      </p:sp>
      <p:sp>
        <p:nvSpPr>
          <p:cNvPr id="20" name="TextBox 20"/>
          <p:cNvSpPr txBox="1"/>
          <p:nvPr/>
        </p:nvSpPr>
        <p:spPr>
          <a:xfrm>
            <a:off x="1342168" y="1576614"/>
            <a:ext cx="487056" cy="5237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1</a:t>
            </a:r>
          </a:p>
        </p:txBody>
      </p:sp>
      <p:sp>
        <p:nvSpPr>
          <p:cNvPr id="21" name="TextBox 21"/>
          <p:cNvSpPr txBox="1"/>
          <p:nvPr/>
        </p:nvSpPr>
        <p:spPr>
          <a:xfrm>
            <a:off x="2428018" y="4491164"/>
            <a:ext cx="8926205" cy="1955800"/>
          </a:xfrm>
          <a:prstGeom prst="rect">
            <a:avLst/>
          </a:prstGeom>
        </p:spPr>
        <p:txBody>
          <a:bodyPr lIns="0" tIns="0" rIns="0" bIns="0" rtlCol="0" anchor="t">
            <a:spAutoFit/>
          </a:bodyPr>
          <a:lstStyle/>
          <a:p>
            <a:pPr>
              <a:lnSpc>
                <a:spcPts val="3125"/>
              </a:lnSpc>
            </a:pPr>
            <a:r>
              <a:rPr lang="en-US" sz="2500" spc="250">
                <a:solidFill>
                  <a:srgbClr val="000000"/>
                </a:solidFill>
                <a:latin typeface="Lato Italics"/>
              </a:rPr>
              <a:t>During the last 12 months Intuitive Surgical Inc insiders have not bought any shares, and sold 79.4m USD worth of shares. The last transaction was made on Sep 14, 2023 by  Ladd Amy L (Director), who sold 153k USD worth of  ISRG shares.</a:t>
            </a:r>
          </a:p>
        </p:txBody>
      </p:sp>
      <p:sp>
        <p:nvSpPr>
          <p:cNvPr id="22" name="TextBox 22"/>
          <p:cNvSpPr txBox="1"/>
          <p:nvPr/>
        </p:nvSpPr>
        <p:spPr>
          <a:xfrm>
            <a:off x="1342168" y="3986439"/>
            <a:ext cx="487056" cy="5237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2</a:t>
            </a:r>
          </a:p>
        </p:txBody>
      </p:sp>
      <p:sp>
        <p:nvSpPr>
          <p:cNvPr id="23" name="TextBox 23"/>
          <p:cNvSpPr txBox="1"/>
          <p:nvPr/>
        </p:nvSpPr>
        <p:spPr>
          <a:xfrm>
            <a:off x="2428018" y="3783139"/>
            <a:ext cx="8926205" cy="523875"/>
          </a:xfrm>
          <a:prstGeom prst="rect">
            <a:avLst/>
          </a:prstGeom>
        </p:spPr>
        <p:txBody>
          <a:bodyPr lIns="0" tIns="0" rIns="0" bIns="0" rtlCol="0" anchor="t">
            <a:spAutoFit/>
          </a:bodyPr>
          <a:lstStyle/>
          <a:p>
            <a:pPr>
              <a:lnSpc>
                <a:spcPts val="4200"/>
              </a:lnSpc>
            </a:pPr>
            <a:r>
              <a:rPr lang="en-US" sz="3000" spc="300">
                <a:solidFill>
                  <a:srgbClr val="2B4A9D"/>
                </a:solidFill>
                <a:latin typeface="Lato Bold"/>
              </a:rPr>
              <a:t>INSIDER TRADING</a:t>
            </a:r>
          </a:p>
        </p:txBody>
      </p:sp>
      <p:sp>
        <p:nvSpPr>
          <p:cNvPr id="24" name="TextBox 24"/>
          <p:cNvSpPr txBox="1"/>
          <p:nvPr/>
        </p:nvSpPr>
        <p:spPr>
          <a:xfrm>
            <a:off x="1966473" y="366711"/>
            <a:ext cx="15327005" cy="962028"/>
          </a:xfrm>
          <a:prstGeom prst="rect">
            <a:avLst/>
          </a:prstGeom>
        </p:spPr>
        <p:txBody>
          <a:bodyPr lIns="0" tIns="0" rIns="0" bIns="0" rtlCol="0" anchor="t">
            <a:spAutoFit/>
          </a:bodyPr>
          <a:lstStyle/>
          <a:p>
            <a:pPr>
              <a:lnSpc>
                <a:spcPts val="6825"/>
              </a:lnSpc>
            </a:pPr>
            <a:r>
              <a:rPr lang="en-US" sz="6500" spc="325">
                <a:solidFill>
                  <a:srgbClr val="2B4A9D"/>
                </a:solidFill>
                <a:latin typeface="Poppins Ultra-Bold"/>
              </a:rPr>
              <a:t>RECOMMENDATIONS</a:t>
            </a:r>
          </a:p>
        </p:txBody>
      </p:sp>
      <p:grpSp>
        <p:nvGrpSpPr>
          <p:cNvPr id="25" name="Group 25"/>
          <p:cNvGrpSpPr/>
          <p:nvPr/>
        </p:nvGrpSpPr>
        <p:grpSpPr>
          <a:xfrm rot="-5400000">
            <a:off x="613946" y="6080511"/>
            <a:ext cx="829509" cy="1966473"/>
            <a:chOff x="0" y="0"/>
            <a:chExt cx="2354580" cy="5581882"/>
          </a:xfrm>
        </p:grpSpPr>
        <p:sp>
          <p:nvSpPr>
            <p:cNvPr id="26" name="Freeform 26"/>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27" name="TextBox 27"/>
          <p:cNvSpPr txBox="1"/>
          <p:nvPr/>
        </p:nvSpPr>
        <p:spPr>
          <a:xfrm>
            <a:off x="1342168" y="6737816"/>
            <a:ext cx="487056" cy="5238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3</a:t>
            </a:r>
          </a:p>
        </p:txBody>
      </p:sp>
      <p:sp>
        <p:nvSpPr>
          <p:cNvPr id="28" name="TextBox 28"/>
          <p:cNvSpPr txBox="1"/>
          <p:nvPr/>
        </p:nvSpPr>
        <p:spPr>
          <a:xfrm>
            <a:off x="2440027" y="6785441"/>
            <a:ext cx="8926205" cy="3127375"/>
          </a:xfrm>
          <a:prstGeom prst="rect">
            <a:avLst/>
          </a:prstGeom>
        </p:spPr>
        <p:txBody>
          <a:bodyPr lIns="0" tIns="0" rIns="0" bIns="0" rtlCol="0" anchor="t">
            <a:spAutoFit/>
          </a:bodyPr>
          <a:lstStyle/>
          <a:p>
            <a:pPr>
              <a:lnSpc>
                <a:spcPts val="3124"/>
              </a:lnSpc>
            </a:pPr>
            <a:r>
              <a:rPr lang="en-US" sz="2499" spc="249">
                <a:solidFill>
                  <a:srgbClr val="000000"/>
                </a:solidFill>
                <a:latin typeface="Lato Italics"/>
              </a:rPr>
              <a:t>We suggest selling Intuitive Surgical because our valuation methods indicate that the stock's current market price is likely overvalued. This could be due to investors not fully recognizing the company's long-term reinvestment requirements and the premium associated with its dominant market position and strong cash position resulting from its debt-free strategy.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100000">
            <a:off x="-1580822" y="-292307"/>
            <a:ext cx="3090723" cy="3090723"/>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B4A9D"/>
            </a:solidFill>
          </p:spPr>
          <p:txBody>
            <a:bodyPr/>
            <a:lstStyle/>
            <a:p>
              <a:endParaRPr lang="en-US"/>
            </a:p>
          </p:txBody>
        </p:sp>
      </p:grpSp>
      <p:grpSp>
        <p:nvGrpSpPr>
          <p:cNvPr id="4" name="Group 4"/>
          <p:cNvGrpSpPr/>
          <p:nvPr/>
        </p:nvGrpSpPr>
        <p:grpSpPr>
          <a:xfrm rot="-2700000">
            <a:off x="-1412966" y="-124452"/>
            <a:ext cx="2755011" cy="275501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txBody>
            <a:bodyPr/>
            <a:lstStyle/>
            <a:p>
              <a:endParaRPr lang="en-US"/>
            </a:p>
          </p:txBody>
        </p:sp>
      </p:grpSp>
      <p:grpSp>
        <p:nvGrpSpPr>
          <p:cNvPr id="6" name="Group 6"/>
          <p:cNvGrpSpPr/>
          <p:nvPr/>
        </p:nvGrpSpPr>
        <p:grpSpPr>
          <a:xfrm rot="-8100000">
            <a:off x="16778099" y="-292307"/>
            <a:ext cx="3090723" cy="309072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B4A9D"/>
            </a:solidFill>
          </p:spPr>
          <p:txBody>
            <a:bodyPr/>
            <a:lstStyle/>
            <a:p>
              <a:endParaRPr lang="en-US"/>
            </a:p>
          </p:txBody>
        </p:sp>
      </p:grpSp>
      <p:grpSp>
        <p:nvGrpSpPr>
          <p:cNvPr id="8" name="Group 8"/>
          <p:cNvGrpSpPr/>
          <p:nvPr/>
        </p:nvGrpSpPr>
        <p:grpSpPr>
          <a:xfrm rot="-2700000">
            <a:off x="16945955" y="-124452"/>
            <a:ext cx="2755011" cy="275501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txBody>
            <a:bodyPr/>
            <a:lstStyle/>
            <a:p>
              <a:endParaRPr lang="en-US"/>
            </a:p>
          </p:txBody>
        </p:sp>
      </p:grpSp>
      <p:grpSp>
        <p:nvGrpSpPr>
          <p:cNvPr id="10" name="Group 10"/>
          <p:cNvGrpSpPr/>
          <p:nvPr/>
        </p:nvGrpSpPr>
        <p:grpSpPr>
          <a:xfrm>
            <a:off x="9023276" y="1676400"/>
            <a:ext cx="9264724" cy="5150439"/>
            <a:chOff x="0" y="0"/>
            <a:chExt cx="3210665" cy="1784871"/>
          </a:xfrm>
        </p:grpSpPr>
        <p:sp>
          <p:nvSpPr>
            <p:cNvPr id="11" name="Freeform 11"/>
            <p:cNvSpPr/>
            <p:nvPr/>
          </p:nvSpPr>
          <p:spPr>
            <a:xfrm>
              <a:off x="0" y="0"/>
              <a:ext cx="3210665" cy="1784871"/>
            </a:xfrm>
            <a:custGeom>
              <a:avLst/>
              <a:gdLst/>
              <a:ahLst/>
              <a:cxnLst/>
              <a:rect l="l" t="t" r="r" b="b"/>
              <a:pathLst>
                <a:path w="3210665" h="1784871">
                  <a:moveTo>
                    <a:pt x="0" y="0"/>
                  </a:moveTo>
                  <a:lnTo>
                    <a:pt x="3210665" y="0"/>
                  </a:lnTo>
                  <a:lnTo>
                    <a:pt x="3210665" y="1784871"/>
                  </a:lnTo>
                  <a:lnTo>
                    <a:pt x="0" y="1784871"/>
                  </a:lnTo>
                  <a:close/>
                </a:path>
              </a:pathLst>
            </a:custGeom>
            <a:solidFill>
              <a:srgbClr val="2B4A9D"/>
            </a:solidFill>
          </p:spPr>
          <p:txBody>
            <a:bodyPr/>
            <a:lstStyle/>
            <a:p>
              <a:endParaRPr lang="en-US"/>
            </a:p>
          </p:txBody>
        </p:sp>
      </p:grpSp>
      <p:grpSp>
        <p:nvGrpSpPr>
          <p:cNvPr id="12" name="Group 12"/>
          <p:cNvGrpSpPr/>
          <p:nvPr/>
        </p:nvGrpSpPr>
        <p:grpSpPr>
          <a:xfrm>
            <a:off x="-35461" y="1676400"/>
            <a:ext cx="9276695" cy="5157094"/>
            <a:chOff x="0" y="0"/>
            <a:chExt cx="3210665" cy="1784871"/>
          </a:xfrm>
        </p:grpSpPr>
        <p:sp>
          <p:nvSpPr>
            <p:cNvPr id="13" name="Freeform 13"/>
            <p:cNvSpPr/>
            <p:nvPr/>
          </p:nvSpPr>
          <p:spPr>
            <a:xfrm>
              <a:off x="0" y="0"/>
              <a:ext cx="3210665" cy="1784871"/>
            </a:xfrm>
            <a:custGeom>
              <a:avLst/>
              <a:gdLst/>
              <a:ahLst/>
              <a:cxnLst/>
              <a:rect l="l" t="t" r="r" b="b"/>
              <a:pathLst>
                <a:path w="3210665" h="1784871">
                  <a:moveTo>
                    <a:pt x="0" y="0"/>
                  </a:moveTo>
                  <a:lnTo>
                    <a:pt x="3210665" y="0"/>
                  </a:lnTo>
                  <a:lnTo>
                    <a:pt x="3210665" y="1784871"/>
                  </a:lnTo>
                  <a:lnTo>
                    <a:pt x="0" y="1784871"/>
                  </a:lnTo>
                  <a:close/>
                </a:path>
              </a:pathLst>
            </a:custGeom>
            <a:solidFill>
              <a:srgbClr val="2B4A9D"/>
            </a:solidFill>
          </p:spPr>
          <p:txBody>
            <a:bodyPr/>
            <a:lstStyle/>
            <a:p>
              <a:endParaRPr lang="en-US"/>
            </a:p>
          </p:txBody>
        </p:sp>
      </p:grpSp>
      <p:grpSp>
        <p:nvGrpSpPr>
          <p:cNvPr id="14" name="Group 14"/>
          <p:cNvGrpSpPr/>
          <p:nvPr/>
        </p:nvGrpSpPr>
        <p:grpSpPr>
          <a:xfrm>
            <a:off x="14107517" y="2086769"/>
            <a:ext cx="3989170" cy="4140698"/>
            <a:chOff x="0" y="0"/>
            <a:chExt cx="5318893" cy="5520931"/>
          </a:xfrm>
        </p:grpSpPr>
        <p:pic>
          <p:nvPicPr>
            <p:cNvPr id="15" name="Picture 15"/>
            <p:cNvPicPr>
              <a:picLocks noChangeAspect="1"/>
            </p:cNvPicPr>
            <p:nvPr/>
          </p:nvPicPr>
          <p:blipFill>
            <a:blip r:embed="rId2"/>
            <a:srcRect l="17886" r="17886"/>
            <a:stretch>
              <a:fillRect/>
            </a:stretch>
          </p:blipFill>
          <p:spPr>
            <a:xfrm>
              <a:off x="0" y="0"/>
              <a:ext cx="5318893" cy="5520931"/>
            </a:xfrm>
            <a:prstGeom prst="rect">
              <a:avLst/>
            </a:prstGeom>
          </p:spPr>
        </p:pic>
      </p:grpSp>
      <p:grpSp>
        <p:nvGrpSpPr>
          <p:cNvPr id="16" name="Group 16"/>
          <p:cNvGrpSpPr/>
          <p:nvPr/>
        </p:nvGrpSpPr>
        <p:grpSpPr>
          <a:xfrm>
            <a:off x="4373622" y="2086769"/>
            <a:ext cx="3989170" cy="4333239"/>
            <a:chOff x="0" y="0"/>
            <a:chExt cx="5318893" cy="5777652"/>
          </a:xfrm>
        </p:grpSpPr>
        <p:pic>
          <p:nvPicPr>
            <p:cNvPr id="17" name="Picture 17"/>
            <p:cNvPicPr>
              <a:picLocks noChangeAspect="1"/>
            </p:cNvPicPr>
            <p:nvPr/>
          </p:nvPicPr>
          <p:blipFill>
            <a:blip r:embed="rId3"/>
            <a:srcRect l="15477" r="15477"/>
            <a:stretch>
              <a:fillRect/>
            </a:stretch>
          </p:blipFill>
          <p:spPr>
            <a:xfrm>
              <a:off x="0" y="0"/>
              <a:ext cx="5318893" cy="5777652"/>
            </a:xfrm>
            <a:prstGeom prst="rect">
              <a:avLst/>
            </a:prstGeom>
          </p:spPr>
        </p:pic>
      </p:grpSp>
      <p:sp>
        <p:nvSpPr>
          <p:cNvPr id="18" name="TextBox 18"/>
          <p:cNvSpPr txBox="1"/>
          <p:nvPr/>
        </p:nvSpPr>
        <p:spPr>
          <a:xfrm>
            <a:off x="1480498" y="323882"/>
            <a:ext cx="15327005" cy="1190592"/>
          </a:xfrm>
          <a:prstGeom prst="rect">
            <a:avLst/>
          </a:prstGeom>
        </p:spPr>
        <p:txBody>
          <a:bodyPr lIns="0" tIns="0" rIns="0" bIns="0" rtlCol="0" anchor="t">
            <a:spAutoFit/>
          </a:bodyPr>
          <a:lstStyle/>
          <a:p>
            <a:pPr algn="ctr">
              <a:lnSpc>
                <a:spcPts val="8400"/>
              </a:lnSpc>
            </a:pPr>
            <a:r>
              <a:rPr lang="en-US" sz="8000" spc="400">
                <a:solidFill>
                  <a:srgbClr val="2B4A9D"/>
                </a:solidFill>
                <a:latin typeface="Poppins Ultra-Bold"/>
              </a:rPr>
              <a:t>VALUES</a:t>
            </a:r>
          </a:p>
        </p:txBody>
      </p:sp>
      <p:sp>
        <p:nvSpPr>
          <p:cNvPr id="19" name="TextBox 19"/>
          <p:cNvSpPr txBox="1"/>
          <p:nvPr/>
        </p:nvSpPr>
        <p:spPr>
          <a:xfrm>
            <a:off x="9798443" y="1867560"/>
            <a:ext cx="4080475" cy="1030717"/>
          </a:xfrm>
          <a:prstGeom prst="rect">
            <a:avLst/>
          </a:prstGeom>
        </p:spPr>
        <p:txBody>
          <a:bodyPr lIns="0" tIns="0" rIns="0" bIns="0" rtlCol="0" anchor="t">
            <a:spAutoFit/>
          </a:bodyPr>
          <a:lstStyle/>
          <a:p>
            <a:pPr algn="ctr">
              <a:lnSpc>
                <a:spcPts val="7364"/>
              </a:lnSpc>
            </a:pPr>
            <a:r>
              <a:rPr lang="en-US" sz="7013" spc="350">
                <a:solidFill>
                  <a:srgbClr val="FFFFFF"/>
                </a:solidFill>
                <a:latin typeface="Poppins Heavy"/>
              </a:rPr>
              <a:t>Mission</a:t>
            </a:r>
          </a:p>
        </p:txBody>
      </p:sp>
      <p:sp>
        <p:nvSpPr>
          <p:cNvPr id="20" name="TextBox 20"/>
          <p:cNvSpPr txBox="1"/>
          <p:nvPr/>
        </p:nvSpPr>
        <p:spPr>
          <a:xfrm>
            <a:off x="293147" y="1867560"/>
            <a:ext cx="4080475" cy="1030750"/>
          </a:xfrm>
          <a:prstGeom prst="rect">
            <a:avLst/>
          </a:prstGeom>
        </p:spPr>
        <p:txBody>
          <a:bodyPr lIns="0" tIns="0" rIns="0" bIns="0" rtlCol="0" anchor="t">
            <a:spAutoFit/>
          </a:bodyPr>
          <a:lstStyle/>
          <a:p>
            <a:pPr algn="ctr">
              <a:lnSpc>
                <a:spcPts val="7364"/>
              </a:lnSpc>
            </a:pPr>
            <a:r>
              <a:rPr lang="en-US" sz="7013" spc="350">
                <a:solidFill>
                  <a:srgbClr val="FFFFFF"/>
                </a:solidFill>
                <a:latin typeface="Poppins Heavy"/>
              </a:rPr>
              <a:t>Vision</a:t>
            </a:r>
          </a:p>
        </p:txBody>
      </p:sp>
      <p:sp>
        <p:nvSpPr>
          <p:cNvPr id="21" name="TextBox 21"/>
          <p:cNvSpPr txBox="1"/>
          <p:nvPr/>
        </p:nvSpPr>
        <p:spPr>
          <a:xfrm>
            <a:off x="9798443" y="3223529"/>
            <a:ext cx="4309075" cy="3339994"/>
          </a:xfrm>
          <a:prstGeom prst="rect">
            <a:avLst/>
          </a:prstGeom>
        </p:spPr>
        <p:txBody>
          <a:bodyPr lIns="0" tIns="0" rIns="0" bIns="0" rtlCol="0" anchor="t">
            <a:spAutoFit/>
          </a:bodyPr>
          <a:lstStyle/>
          <a:p>
            <a:pPr>
              <a:lnSpc>
                <a:spcPts val="2952"/>
              </a:lnSpc>
            </a:pPr>
            <a:r>
              <a:rPr lang="en-US" sz="2108" spc="210">
                <a:solidFill>
                  <a:srgbClr val="FFFFFF"/>
                </a:solidFill>
                <a:latin typeface="Lato"/>
              </a:rPr>
              <a:t>We believe that minimally invasive care is life-enhancing care. Through ingenuity and intelligent technology, we expand the potential</a:t>
            </a:r>
          </a:p>
          <a:p>
            <a:pPr>
              <a:lnSpc>
                <a:spcPts val="2952"/>
              </a:lnSpc>
            </a:pPr>
            <a:r>
              <a:rPr lang="en-US" sz="2108" spc="210">
                <a:solidFill>
                  <a:srgbClr val="FFFFFF"/>
                </a:solidFill>
                <a:latin typeface="Lato"/>
              </a:rPr>
              <a:t>of physicians to heal without constraints.</a:t>
            </a:r>
          </a:p>
          <a:p>
            <a:pPr>
              <a:lnSpc>
                <a:spcPts val="2952"/>
              </a:lnSpc>
            </a:pPr>
            <a:r>
              <a:rPr lang="en-US" sz="2108" spc="210">
                <a:solidFill>
                  <a:srgbClr val="FFFFFF"/>
                </a:solidFill>
                <a:latin typeface="Lato"/>
              </a:rPr>
              <a:t>(Intuitive, 2023)</a:t>
            </a:r>
          </a:p>
        </p:txBody>
      </p:sp>
      <p:sp>
        <p:nvSpPr>
          <p:cNvPr id="22" name="TextBox 22"/>
          <p:cNvSpPr txBox="1"/>
          <p:nvPr/>
        </p:nvSpPr>
        <p:spPr>
          <a:xfrm>
            <a:off x="293147" y="3223529"/>
            <a:ext cx="3592163" cy="3355060"/>
          </a:xfrm>
          <a:prstGeom prst="rect">
            <a:avLst/>
          </a:prstGeom>
        </p:spPr>
        <p:txBody>
          <a:bodyPr lIns="0" tIns="0" rIns="0" bIns="0" rtlCol="0" anchor="t">
            <a:spAutoFit/>
          </a:bodyPr>
          <a:lstStyle/>
          <a:p>
            <a:pPr>
              <a:lnSpc>
                <a:spcPts val="2955"/>
              </a:lnSpc>
            </a:pPr>
            <a:r>
              <a:rPr lang="en-US" sz="2111" spc="211">
                <a:solidFill>
                  <a:srgbClr val="FFFFFF"/>
                </a:solidFill>
                <a:latin typeface="Lato"/>
              </a:rPr>
              <a:t>We envision a future of</a:t>
            </a:r>
          </a:p>
          <a:p>
            <a:pPr>
              <a:lnSpc>
                <a:spcPts val="2955"/>
              </a:lnSpc>
            </a:pPr>
            <a:r>
              <a:rPr lang="en-US" sz="2111" spc="211">
                <a:solidFill>
                  <a:srgbClr val="FFFFFF"/>
                </a:solidFill>
                <a:latin typeface="Lato"/>
              </a:rPr>
              <a:t>care that is less invasive</a:t>
            </a:r>
          </a:p>
          <a:p>
            <a:pPr>
              <a:lnSpc>
                <a:spcPts val="2955"/>
              </a:lnSpc>
            </a:pPr>
            <a:r>
              <a:rPr lang="en-US" sz="2111" spc="211">
                <a:solidFill>
                  <a:srgbClr val="FFFFFF"/>
                </a:solidFill>
                <a:latin typeface="Lato"/>
              </a:rPr>
              <a:t>and profoundly better,</a:t>
            </a:r>
          </a:p>
          <a:p>
            <a:pPr>
              <a:lnSpc>
                <a:spcPts val="2955"/>
              </a:lnSpc>
            </a:pPr>
            <a:r>
              <a:rPr lang="en-US" sz="2111" spc="211">
                <a:solidFill>
                  <a:srgbClr val="FFFFFF"/>
                </a:solidFill>
                <a:latin typeface="Lato"/>
              </a:rPr>
              <a:t>where diseases are</a:t>
            </a:r>
          </a:p>
          <a:p>
            <a:pPr>
              <a:lnSpc>
                <a:spcPts val="2955"/>
              </a:lnSpc>
            </a:pPr>
            <a:r>
              <a:rPr lang="en-US" sz="2111" spc="211">
                <a:solidFill>
                  <a:srgbClr val="FFFFFF"/>
                </a:solidFill>
                <a:latin typeface="Lato"/>
              </a:rPr>
              <a:t>identified early and</a:t>
            </a:r>
          </a:p>
          <a:p>
            <a:pPr>
              <a:lnSpc>
                <a:spcPts val="2955"/>
              </a:lnSpc>
            </a:pPr>
            <a:r>
              <a:rPr lang="en-US" sz="2111" spc="211">
                <a:solidFill>
                  <a:srgbClr val="FFFFFF"/>
                </a:solidFill>
                <a:latin typeface="Lato"/>
              </a:rPr>
              <a:t>treated quickly so</a:t>
            </a:r>
          </a:p>
          <a:p>
            <a:pPr>
              <a:lnSpc>
                <a:spcPts val="2955"/>
              </a:lnSpc>
            </a:pPr>
            <a:r>
              <a:rPr lang="en-US" sz="2111" spc="211">
                <a:solidFill>
                  <a:srgbClr val="FFFFFF"/>
                </a:solidFill>
                <a:latin typeface="Lato"/>
              </a:rPr>
              <a:t>patients can get back</a:t>
            </a:r>
          </a:p>
          <a:p>
            <a:pPr>
              <a:lnSpc>
                <a:spcPts val="2955"/>
              </a:lnSpc>
            </a:pPr>
            <a:r>
              <a:rPr lang="en-US" sz="2111" spc="211">
                <a:solidFill>
                  <a:srgbClr val="FFFFFF"/>
                </a:solidFill>
                <a:latin typeface="Lato"/>
              </a:rPr>
              <a:t>to what matters most. (Intuitive, 2023)</a:t>
            </a:r>
          </a:p>
        </p:txBody>
      </p:sp>
      <p:sp>
        <p:nvSpPr>
          <p:cNvPr id="23" name="TextBox 23"/>
          <p:cNvSpPr txBox="1"/>
          <p:nvPr/>
        </p:nvSpPr>
        <p:spPr>
          <a:xfrm>
            <a:off x="3014112" y="7185919"/>
            <a:ext cx="12454246" cy="756285"/>
          </a:xfrm>
          <a:prstGeom prst="rect">
            <a:avLst/>
          </a:prstGeom>
        </p:spPr>
        <p:txBody>
          <a:bodyPr lIns="0" tIns="0" rIns="0" bIns="0" rtlCol="0" anchor="t">
            <a:spAutoFit/>
          </a:bodyPr>
          <a:lstStyle/>
          <a:p>
            <a:pPr algn="ctr">
              <a:lnSpc>
                <a:spcPts val="5459"/>
              </a:lnSpc>
            </a:pPr>
            <a:r>
              <a:rPr lang="en-US" sz="5199" spc="259">
                <a:solidFill>
                  <a:srgbClr val="2B4A9D"/>
                </a:solidFill>
                <a:latin typeface="Poppins Heavy"/>
              </a:rPr>
              <a:t>INTUITIVE BY NUMBERS</a:t>
            </a:r>
          </a:p>
        </p:txBody>
      </p:sp>
      <p:sp>
        <p:nvSpPr>
          <p:cNvPr id="24" name="TextBox 24"/>
          <p:cNvSpPr txBox="1"/>
          <p:nvPr/>
        </p:nvSpPr>
        <p:spPr>
          <a:xfrm>
            <a:off x="779776" y="8142229"/>
            <a:ext cx="4037240" cy="1163320"/>
          </a:xfrm>
          <a:prstGeom prst="rect">
            <a:avLst/>
          </a:prstGeom>
        </p:spPr>
        <p:txBody>
          <a:bodyPr lIns="0" tIns="0" rIns="0" bIns="0" rtlCol="0" anchor="t">
            <a:spAutoFit/>
          </a:bodyPr>
          <a:lstStyle/>
          <a:p>
            <a:pPr marL="474976" lvl="1" indent="-237488">
              <a:lnSpc>
                <a:spcPts val="3079"/>
              </a:lnSpc>
              <a:buFont typeface="Arial"/>
              <a:buChar char="•"/>
            </a:pPr>
            <a:r>
              <a:rPr lang="en-US" sz="2199" spc="219">
                <a:solidFill>
                  <a:srgbClr val="2B4A9D"/>
                </a:solidFill>
                <a:latin typeface="Lato"/>
              </a:rPr>
              <a:t>1,800,000+ Procedures performed on da Vinci systems in 2022</a:t>
            </a:r>
          </a:p>
        </p:txBody>
      </p:sp>
      <p:sp>
        <p:nvSpPr>
          <p:cNvPr id="25" name="TextBox 25"/>
          <p:cNvSpPr txBox="1"/>
          <p:nvPr/>
        </p:nvSpPr>
        <p:spPr>
          <a:xfrm>
            <a:off x="5130016" y="8142229"/>
            <a:ext cx="3676170" cy="1163320"/>
          </a:xfrm>
          <a:prstGeom prst="rect">
            <a:avLst/>
          </a:prstGeom>
        </p:spPr>
        <p:txBody>
          <a:bodyPr lIns="0" tIns="0" rIns="0" bIns="0" rtlCol="0" anchor="t">
            <a:spAutoFit/>
          </a:bodyPr>
          <a:lstStyle/>
          <a:p>
            <a:pPr marL="474976" lvl="1" indent="-237488">
              <a:lnSpc>
                <a:spcPts val="3079"/>
              </a:lnSpc>
              <a:buFont typeface="Arial"/>
              <a:buChar char="•"/>
            </a:pPr>
            <a:r>
              <a:rPr lang="en-US" sz="2199" spc="219">
                <a:solidFill>
                  <a:srgbClr val="2B4A9D"/>
                </a:solidFill>
                <a:latin typeface="Lato"/>
              </a:rPr>
              <a:t>1,200+ Da Vinci systems placed in 2022</a:t>
            </a:r>
          </a:p>
        </p:txBody>
      </p:sp>
      <p:sp>
        <p:nvSpPr>
          <p:cNvPr id="26" name="TextBox 26"/>
          <p:cNvSpPr txBox="1"/>
          <p:nvPr/>
        </p:nvSpPr>
        <p:spPr>
          <a:xfrm>
            <a:off x="9120511" y="8142229"/>
            <a:ext cx="4150157" cy="1553845"/>
          </a:xfrm>
          <a:prstGeom prst="rect">
            <a:avLst/>
          </a:prstGeom>
        </p:spPr>
        <p:txBody>
          <a:bodyPr lIns="0" tIns="0" rIns="0" bIns="0" rtlCol="0" anchor="t">
            <a:spAutoFit/>
          </a:bodyPr>
          <a:lstStyle/>
          <a:p>
            <a:pPr marL="474976" lvl="1" indent="-237488">
              <a:lnSpc>
                <a:spcPts val="3079"/>
              </a:lnSpc>
              <a:buFont typeface="Arial"/>
              <a:buChar char="•"/>
            </a:pPr>
            <a:r>
              <a:rPr lang="en-US" sz="2199" spc="219">
                <a:solidFill>
                  <a:srgbClr val="2B4A9D"/>
                </a:solidFill>
                <a:latin typeface="Lato"/>
              </a:rPr>
              <a:t>1 3,000,000+ Procedures performed on da Vinci systems to Sep 2023</a:t>
            </a:r>
          </a:p>
        </p:txBody>
      </p:sp>
      <p:sp>
        <p:nvSpPr>
          <p:cNvPr id="27" name="TextBox 27"/>
          <p:cNvSpPr txBox="1"/>
          <p:nvPr/>
        </p:nvSpPr>
        <p:spPr>
          <a:xfrm>
            <a:off x="14026524" y="8142229"/>
            <a:ext cx="3676170" cy="1163320"/>
          </a:xfrm>
          <a:prstGeom prst="rect">
            <a:avLst/>
          </a:prstGeom>
        </p:spPr>
        <p:txBody>
          <a:bodyPr lIns="0" tIns="0" rIns="0" bIns="0" rtlCol="0" anchor="t">
            <a:spAutoFit/>
          </a:bodyPr>
          <a:lstStyle/>
          <a:p>
            <a:pPr marL="474976" lvl="1" indent="-237488">
              <a:lnSpc>
                <a:spcPts val="3079"/>
              </a:lnSpc>
              <a:buFont typeface="Arial"/>
              <a:buChar char="•"/>
            </a:pPr>
            <a:r>
              <a:rPr lang="en-US" sz="2199" spc="219">
                <a:solidFill>
                  <a:srgbClr val="2B4A9D"/>
                </a:solidFill>
                <a:latin typeface="Lato"/>
              </a:rPr>
              <a:t>8,200+ Da Vinci systems in hospitals globally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6816" y="0"/>
            <a:ext cx="452408" cy="10287000"/>
            <a:chOff x="0" y="0"/>
            <a:chExt cx="165040" cy="3752725"/>
          </a:xfrm>
        </p:grpSpPr>
        <p:sp>
          <p:nvSpPr>
            <p:cNvPr id="3" name="Freeform 3"/>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sp>
      </p:grpSp>
      <p:grpSp>
        <p:nvGrpSpPr>
          <p:cNvPr id="4" name="Group 4"/>
          <p:cNvGrpSpPr/>
          <p:nvPr/>
        </p:nvGrpSpPr>
        <p:grpSpPr>
          <a:xfrm rot="-2700000">
            <a:off x="12190278" y="55428"/>
            <a:ext cx="10176144" cy="10176144"/>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B4A9D"/>
            </a:solidFill>
          </p:spPr>
        </p:sp>
      </p:grpSp>
      <p:grpSp>
        <p:nvGrpSpPr>
          <p:cNvPr id="6" name="Group 6"/>
          <p:cNvGrpSpPr/>
          <p:nvPr/>
        </p:nvGrpSpPr>
        <p:grpSpPr>
          <a:xfrm rot="2700000">
            <a:off x="12628620" y="445887"/>
            <a:ext cx="9395227" cy="939522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11524419" y="8043030"/>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0" name="Group 10"/>
          <p:cNvGrpSpPr/>
          <p:nvPr/>
        </p:nvGrpSpPr>
        <p:grpSpPr>
          <a:xfrm rot="2700000">
            <a:off x="11524419" y="-3920369"/>
            <a:ext cx="6164339" cy="6164339"/>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2" name="Group 12"/>
          <p:cNvGrpSpPr/>
          <p:nvPr/>
        </p:nvGrpSpPr>
        <p:grpSpPr>
          <a:xfrm rot="-5400000">
            <a:off x="4980926" y="-2587876"/>
            <a:ext cx="1629197" cy="7951652"/>
            <a:chOff x="0" y="0"/>
            <a:chExt cx="2354580" cy="11492046"/>
          </a:xfrm>
        </p:grpSpPr>
        <p:sp>
          <p:nvSpPr>
            <p:cNvPr id="13" name="Freeform 13"/>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sp>
      </p:grpSp>
      <p:sp>
        <p:nvSpPr>
          <p:cNvPr id="14" name="TextBox 14"/>
          <p:cNvSpPr txBox="1"/>
          <p:nvPr/>
        </p:nvSpPr>
        <p:spPr>
          <a:xfrm>
            <a:off x="2123218" y="878380"/>
            <a:ext cx="7020782" cy="895350"/>
          </a:xfrm>
          <a:prstGeom prst="rect">
            <a:avLst/>
          </a:prstGeom>
        </p:spPr>
        <p:txBody>
          <a:bodyPr lIns="0" tIns="0" rIns="0" bIns="0" rtlCol="0" anchor="t">
            <a:spAutoFit/>
          </a:bodyPr>
          <a:lstStyle/>
          <a:p>
            <a:pPr algn="ctr">
              <a:lnSpc>
                <a:spcPts val="6300"/>
              </a:lnSpc>
            </a:pPr>
            <a:r>
              <a:rPr lang="en-US" sz="6000" spc="300">
                <a:solidFill>
                  <a:srgbClr val="FFFFFF"/>
                </a:solidFill>
                <a:latin typeface="Poppins Ultra-Bold"/>
              </a:rPr>
              <a:t>SOURCES</a:t>
            </a:r>
          </a:p>
        </p:txBody>
      </p:sp>
      <p:sp>
        <p:nvSpPr>
          <p:cNvPr id="15" name="Freeform 15"/>
          <p:cNvSpPr/>
          <p:nvPr/>
        </p:nvSpPr>
        <p:spPr>
          <a:xfrm>
            <a:off x="14264736" y="4019370"/>
            <a:ext cx="2693994" cy="2248260"/>
          </a:xfrm>
          <a:custGeom>
            <a:avLst/>
            <a:gdLst/>
            <a:ahLst/>
            <a:cxnLst/>
            <a:rect l="l" t="t" r="r" b="b"/>
            <a:pathLst>
              <a:path w="2693994" h="2248260">
                <a:moveTo>
                  <a:pt x="0" y="0"/>
                </a:moveTo>
                <a:lnTo>
                  <a:pt x="2693994" y="0"/>
                </a:lnTo>
                <a:lnTo>
                  <a:pt x="2693994" y="2248260"/>
                </a:lnTo>
                <a:lnTo>
                  <a:pt x="0" y="22482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6" name="Group 16"/>
          <p:cNvGrpSpPr/>
          <p:nvPr/>
        </p:nvGrpSpPr>
        <p:grpSpPr>
          <a:xfrm rot="-5400000">
            <a:off x="568482" y="2554884"/>
            <a:ext cx="829509" cy="1966473"/>
            <a:chOff x="0" y="0"/>
            <a:chExt cx="2354580" cy="5581882"/>
          </a:xfrm>
        </p:grpSpPr>
        <p:sp>
          <p:nvSpPr>
            <p:cNvPr id="17" name="Freeform 17"/>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18" name="TextBox 18"/>
          <p:cNvSpPr txBox="1"/>
          <p:nvPr/>
        </p:nvSpPr>
        <p:spPr>
          <a:xfrm>
            <a:off x="2428018" y="3261945"/>
            <a:ext cx="7343333" cy="630555"/>
          </a:xfrm>
          <a:prstGeom prst="rect">
            <a:avLst/>
          </a:prstGeom>
        </p:spPr>
        <p:txBody>
          <a:bodyPr lIns="0" tIns="0" rIns="0" bIns="0" rtlCol="0" anchor="t">
            <a:spAutoFit/>
          </a:bodyPr>
          <a:lstStyle/>
          <a:p>
            <a:pPr>
              <a:lnSpc>
                <a:spcPts val="2520"/>
              </a:lnSpc>
            </a:pPr>
            <a:r>
              <a:rPr lang="en-US" sz="1800" spc="179">
                <a:solidFill>
                  <a:srgbClr val="2B4A9D"/>
                </a:solidFill>
                <a:latin typeface="Lato Bold"/>
              </a:rPr>
              <a:t>HTTPS://PAGES.STERN.NYU.EDU/~ADAMODAR/NEW_HOME_PAGE/DATACURRENT.HTML#RETURNS</a:t>
            </a:r>
          </a:p>
        </p:txBody>
      </p:sp>
      <p:grpSp>
        <p:nvGrpSpPr>
          <p:cNvPr id="19" name="Group 19"/>
          <p:cNvGrpSpPr/>
          <p:nvPr/>
        </p:nvGrpSpPr>
        <p:grpSpPr>
          <a:xfrm rot="-5400000">
            <a:off x="568482" y="3884156"/>
            <a:ext cx="829509" cy="1966473"/>
            <a:chOff x="0" y="0"/>
            <a:chExt cx="2354580" cy="5581882"/>
          </a:xfrm>
        </p:grpSpPr>
        <p:sp>
          <p:nvSpPr>
            <p:cNvPr id="20" name="Freeform 20"/>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21" name="TextBox 21"/>
          <p:cNvSpPr txBox="1"/>
          <p:nvPr/>
        </p:nvSpPr>
        <p:spPr>
          <a:xfrm>
            <a:off x="2428018" y="4591217"/>
            <a:ext cx="7343333" cy="630554"/>
          </a:xfrm>
          <a:prstGeom prst="rect">
            <a:avLst/>
          </a:prstGeom>
        </p:spPr>
        <p:txBody>
          <a:bodyPr lIns="0" tIns="0" rIns="0" bIns="0" rtlCol="0" anchor="t">
            <a:spAutoFit/>
          </a:bodyPr>
          <a:lstStyle/>
          <a:p>
            <a:pPr>
              <a:lnSpc>
                <a:spcPts val="2520"/>
              </a:lnSpc>
            </a:pPr>
            <a:r>
              <a:rPr lang="en-US" sz="1800" spc="180">
                <a:solidFill>
                  <a:srgbClr val="2B4A9D"/>
                </a:solidFill>
                <a:latin typeface="Lato Bold"/>
              </a:rPr>
              <a:t>https://csimarket.com/Industry/industry_Profitability_Ratios.php?ind=804</a:t>
            </a:r>
          </a:p>
        </p:txBody>
      </p:sp>
      <p:grpSp>
        <p:nvGrpSpPr>
          <p:cNvPr id="22" name="Group 22"/>
          <p:cNvGrpSpPr/>
          <p:nvPr/>
        </p:nvGrpSpPr>
        <p:grpSpPr>
          <a:xfrm rot="-5400000">
            <a:off x="568482" y="5213428"/>
            <a:ext cx="829509" cy="1966473"/>
            <a:chOff x="0" y="0"/>
            <a:chExt cx="2354580" cy="5581882"/>
          </a:xfrm>
        </p:grpSpPr>
        <p:sp>
          <p:nvSpPr>
            <p:cNvPr id="23" name="Freeform 23"/>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24" name="TextBox 24"/>
          <p:cNvSpPr txBox="1"/>
          <p:nvPr/>
        </p:nvSpPr>
        <p:spPr>
          <a:xfrm>
            <a:off x="2428018" y="5920490"/>
            <a:ext cx="7343333" cy="630554"/>
          </a:xfrm>
          <a:prstGeom prst="rect">
            <a:avLst/>
          </a:prstGeom>
        </p:spPr>
        <p:txBody>
          <a:bodyPr lIns="0" tIns="0" rIns="0" bIns="0" rtlCol="0" anchor="t">
            <a:spAutoFit/>
          </a:bodyPr>
          <a:lstStyle/>
          <a:p>
            <a:pPr>
              <a:lnSpc>
                <a:spcPts val="2520"/>
              </a:lnSpc>
            </a:pPr>
            <a:r>
              <a:rPr lang="en-US" sz="1800" spc="180">
                <a:solidFill>
                  <a:srgbClr val="2B4A9D"/>
                </a:solidFill>
                <a:latin typeface="Lato Bold"/>
              </a:rPr>
              <a:t>https://www.statista.com/statistics/276295/expenditure-on-research-by-us-and-european-medical-technology/</a:t>
            </a:r>
          </a:p>
        </p:txBody>
      </p:sp>
      <p:grpSp>
        <p:nvGrpSpPr>
          <p:cNvPr id="25" name="Group 25"/>
          <p:cNvGrpSpPr/>
          <p:nvPr/>
        </p:nvGrpSpPr>
        <p:grpSpPr>
          <a:xfrm rot="-5400000">
            <a:off x="568482" y="6542700"/>
            <a:ext cx="829509" cy="1966473"/>
            <a:chOff x="0" y="0"/>
            <a:chExt cx="2354580" cy="5581882"/>
          </a:xfrm>
        </p:grpSpPr>
        <p:sp>
          <p:nvSpPr>
            <p:cNvPr id="26" name="Freeform 26"/>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27" name="TextBox 27"/>
          <p:cNvSpPr txBox="1"/>
          <p:nvPr/>
        </p:nvSpPr>
        <p:spPr>
          <a:xfrm>
            <a:off x="2428018" y="7249762"/>
            <a:ext cx="7343333" cy="701674"/>
          </a:xfrm>
          <a:prstGeom prst="rect">
            <a:avLst/>
          </a:prstGeom>
        </p:spPr>
        <p:txBody>
          <a:bodyPr lIns="0" tIns="0" rIns="0" bIns="0" rtlCol="0" anchor="t">
            <a:spAutoFit/>
          </a:bodyPr>
          <a:lstStyle/>
          <a:p>
            <a:pPr>
              <a:lnSpc>
                <a:spcPts val="2800"/>
              </a:lnSpc>
            </a:pPr>
            <a:r>
              <a:rPr lang="en-US" sz="2000" spc="200">
                <a:solidFill>
                  <a:srgbClr val="2B4A9D"/>
                </a:solidFill>
                <a:latin typeface="Lato Bold"/>
              </a:rPr>
              <a:t>https://www.statista.com/statistics/755770/market-cap-growth-of-medtech-companies-in-us/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947767" y="4695825"/>
            <a:ext cx="6392466" cy="1345567"/>
          </a:xfrm>
          <a:prstGeom prst="rect">
            <a:avLst/>
          </a:prstGeom>
        </p:spPr>
        <p:txBody>
          <a:bodyPr lIns="0" tIns="0" rIns="0" bIns="0" rtlCol="0" anchor="t">
            <a:spAutoFit/>
          </a:bodyPr>
          <a:lstStyle/>
          <a:p>
            <a:pPr algn="ctr">
              <a:lnSpc>
                <a:spcPts val="10359"/>
              </a:lnSpc>
              <a:spcBef>
                <a:spcPct val="0"/>
              </a:spcBef>
            </a:pPr>
            <a:r>
              <a:rPr lang="en-US" sz="7399" spc="739">
                <a:solidFill>
                  <a:srgbClr val="5271FF"/>
                </a:solidFill>
                <a:latin typeface="Poppins Bold"/>
              </a:rPr>
              <a:t>THANKYOU</a:t>
            </a:r>
            <a:r>
              <a:rPr lang="en-US" sz="7399" spc="739">
                <a:solidFill>
                  <a:srgbClr val="000000"/>
                </a:solidFill>
                <a:latin typeface="Poppins Bold"/>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txBody>
            <a:bodyPr/>
            <a:lstStyle/>
            <a:p>
              <a:endParaRPr lang="en-US"/>
            </a:p>
          </p:txBody>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txBody>
            <a:bodyPr/>
            <a:lstStyle/>
            <a:p>
              <a:endParaRPr lang="en-US"/>
            </a:p>
          </p:txBody>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txBody>
            <a:bodyPr/>
            <a:lstStyle/>
            <a:p>
              <a:endParaRPr lang="en-US"/>
            </a:p>
          </p:txBody>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txBody>
            <a:bodyPr/>
            <a:lstStyle/>
            <a:p>
              <a:endParaRPr lang="en-US"/>
            </a:p>
          </p:txBody>
        </p:sp>
      </p:grpSp>
      <p:grpSp>
        <p:nvGrpSpPr>
          <p:cNvPr id="10" name="Group 10"/>
          <p:cNvGrpSpPr>
            <a:grpSpLocks noChangeAspect="1"/>
          </p:cNvGrpSpPr>
          <p:nvPr/>
        </p:nvGrpSpPr>
        <p:grpSpPr>
          <a:xfrm>
            <a:off x="14149389" y="500579"/>
            <a:ext cx="3963020" cy="5276243"/>
            <a:chOff x="0" y="0"/>
            <a:chExt cx="3663950" cy="4878070"/>
          </a:xfrm>
        </p:grpSpPr>
        <p:sp>
          <p:nvSpPr>
            <p:cNvPr id="11" name="Freeform 11"/>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114144" r="-41226"/>
              </a:stretch>
            </a:blipFill>
          </p:spPr>
          <p:txBody>
            <a:bodyPr/>
            <a:lstStyle/>
            <a:p>
              <a:endParaRPr lang="en-US"/>
            </a:p>
          </p:txBody>
        </p:sp>
        <p:sp>
          <p:nvSpPr>
            <p:cNvPr id="12" name="Freeform 12"/>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txBody>
            <a:bodyPr/>
            <a:lstStyle/>
            <a:p>
              <a:endParaRPr lang="en-US"/>
            </a:p>
          </p:txBody>
        </p:sp>
      </p:grpSp>
      <p:grpSp>
        <p:nvGrpSpPr>
          <p:cNvPr id="13" name="Group 13"/>
          <p:cNvGrpSpPr>
            <a:grpSpLocks noChangeAspect="1"/>
          </p:cNvGrpSpPr>
          <p:nvPr/>
        </p:nvGrpSpPr>
        <p:grpSpPr>
          <a:xfrm>
            <a:off x="11262814" y="3662648"/>
            <a:ext cx="4220815" cy="5619463"/>
            <a:chOff x="0" y="0"/>
            <a:chExt cx="3663950" cy="4878070"/>
          </a:xfrm>
        </p:grpSpPr>
        <p:sp>
          <p:nvSpPr>
            <p:cNvPr id="14" name="Freeform 14"/>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3"/>
              <a:stretch>
                <a:fillRect l="-47488" r="-47488"/>
              </a:stretch>
            </a:blipFill>
          </p:spPr>
          <p:txBody>
            <a:bodyPr/>
            <a:lstStyle/>
            <a:p>
              <a:endParaRPr lang="en-US"/>
            </a:p>
          </p:txBody>
        </p:sp>
        <p:sp>
          <p:nvSpPr>
            <p:cNvPr id="15" name="Freeform 15"/>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txBody>
            <a:bodyPr/>
            <a:lstStyle/>
            <a:p>
              <a:endParaRPr lang="en-US"/>
            </a:p>
          </p:txBody>
        </p:sp>
      </p:grpSp>
      <p:sp>
        <p:nvSpPr>
          <p:cNvPr id="16" name="TextBox 16"/>
          <p:cNvSpPr txBox="1"/>
          <p:nvPr/>
        </p:nvSpPr>
        <p:spPr>
          <a:xfrm>
            <a:off x="278602" y="529154"/>
            <a:ext cx="11600364" cy="2257425"/>
          </a:xfrm>
          <a:prstGeom prst="rect">
            <a:avLst/>
          </a:prstGeom>
        </p:spPr>
        <p:txBody>
          <a:bodyPr lIns="0" tIns="0" rIns="0" bIns="0" rtlCol="0" anchor="t">
            <a:spAutoFit/>
          </a:bodyPr>
          <a:lstStyle/>
          <a:p>
            <a:pPr algn="ctr">
              <a:lnSpc>
                <a:spcPts val="8400"/>
              </a:lnSpc>
            </a:pPr>
            <a:r>
              <a:rPr lang="en-US" sz="8000" spc="400">
                <a:solidFill>
                  <a:srgbClr val="2B4A9D"/>
                </a:solidFill>
                <a:latin typeface="Poppins Ultra-Bold"/>
              </a:rPr>
              <a:t>BUSINESS MODEL (B2B)</a:t>
            </a:r>
          </a:p>
        </p:txBody>
      </p:sp>
      <p:grpSp>
        <p:nvGrpSpPr>
          <p:cNvPr id="17" name="Group 17"/>
          <p:cNvGrpSpPr/>
          <p:nvPr/>
        </p:nvGrpSpPr>
        <p:grpSpPr>
          <a:xfrm rot="5400000">
            <a:off x="-1309" y="1309"/>
            <a:ext cx="1635964" cy="1633346"/>
            <a:chOff x="0" y="0"/>
            <a:chExt cx="6350000" cy="6339840"/>
          </a:xfrm>
        </p:grpSpPr>
        <p:sp>
          <p:nvSpPr>
            <p:cNvPr id="18" name="Freeform 1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txBody>
            <a:bodyPr/>
            <a:lstStyle/>
            <a:p>
              <a:endParaRPr lang="en-US"/>
            </a:p>
          </p:txBody>
        </p:sp>
      </p:grpSp>
      <p:sp>
        <p:nvSpPr>
          <p:cNvPr id="19" name="TextBox 19"/>
          <p:cNvSpPr txBox="1"/>
          <p:nvPr/>
        </p:nvSpPr>
        <p:spPr>
          <a:xfrm>
            <a:off x="961727" y="3091076"/>
            <a:ext cx="10234114" cy="6630669"/>
          </a:xfrm>
          <a:prstGeom prst="rect">
            <a:avLst/>
          </a:prstGeom>
        </p:spPr>
        <p:txBody>
          <a:bodyPr lIns="0" tIns="0" rIns="0" bIns="0" rtlCol="0" anchor="t">
            <a:spAutoFit/>
          </a:bodyPr>
          <a:lstStyle/>
          <a:p>
            <a:pPr marL="0" lvl="0" indent="0" algn="l">
              <a:lnSpc>
                <a:spcPts val="3080"/>
              </a:lnSpc>
              <a:spcBef>
                <a:spcPct val="0"/>
              </a:spcBef>
            </a:pPr>
            <a:r>
              <a:rPr lang="en-US" sz="2200" u="none" strike="noStrike" spc="220">
                <a:solidFill>
                  <a:srgbClr val="2B4A9D"/>
                </a:solidFill>
                <a:latin typeface="Lato Bold"/>
              </a:rPr>
              <a:t>Intuitive Surgical "Razor and Blades" Model</a:t>
            </a:r>
          </a:p>
          <a:p>
            <a:pPr marL="474988" lvl="1" indent="-237494" algn="l">
              <a:lnSpc>
                <a:spcPts val="3080"/>
              </a:lnSpc>
              <a:buFont typeface="Arial"/>
              <a:buChar char="•"/>
            </a:pPr>
            <a:r>
              <a:rPr lang="en-US" sz="2200" u="none" strike="noStrike" spc="220">
                <a:solidFill>
                  <a:srgbClr val="2B4A9D"/>
                </a:solidFill>
                <a:latin typeface="Lato Bold"/>
              </a:rPr>
              <a:t>Da Vinci system = the "razor"</a:t>
            </a:r>
          </a:p>
          <a:p>
            <a:pPr marL="0" lvl="0" indent="0" algn="l">
              <a:lnSpc>
                <a:spcPts val="3080"/>
              </a:lnSpc>
              <a:spcBef>
                <a:spcPct val="0"/>
              </a:spcBef>
            </a:pPr>
            <a:r>
              <a:rPr lang="en-US" sz="2200" u="none" strike="noStrike" spc="220">
                <a:solidFill>
                  <a:srgbClr val="2B4A9D"/>
                </a:solidFill>
                <a:latin typeface="Lato Bold"/>
              </a:rPr>
              <a:t>          Initial sale to hospitals at lower margins</a:t>
            </a:r>
          </a:p>
          <a:p>
            <a:pPr marL="474988" lvl="1" indent="-237494" algn="l">
              <a:lnSpc>
                <a:spcPts val="3080"/>
              </a:lnSpc>
              <a:buFont typeface="Arial"/>
              <a:buChar char="•"/>
            </a:pPr>
            <a:r>
              <a:rPr lang="en-US" sz="2200" u="none" strike="noStrike" spc="220">
                <a:solidFill>
                  <a:srgbClr val="2B4A9D"/>
                </a:solidFill>
                <a:latin typeface="Lato Bold"/>
              </a:rPr>
              <a:t>Instruments, accessories, services = the "blades"</a:t>
            </a:r>
          </a:p>
          <a:p>
            <a:pPr marL="0" lvl="0" indent="0" algn="l">
              <a:lnSpc>
                <a:spcPts val="3080"/>
              </a:lnSpc>
              <a:spcBef>
                <a:spcPct val="0"/>
              </a:spcBef>
            </a:pPr>
            <a:r>
              <a:rPr lang="en-US" sz="2200" u="none" strike="noStrike" spc="220">
                <a:solidFill>
                  <a:srgbClr val="2B4A9D"/>
                </a:solidFill>
                <a:latin typeface="Lato Bold"/>
              </a:rPr>
              <a:t>             Recurring revenue from consumable products</a:t>
            </a:r>
          </a:p>
          <a:p>
            <a:pPr marL="0" lvl="0" indent="0" algn="l">
              <a:lnSpc>
                <a:spcPts val="3080"/>
              </a:lnSpc>
              <a:spcBef>
                <a:spcPct val="0"/>
              </a:spcBef>
            </a:pPr>
            <a:r>
              <a:rPr lang="en-US" sz="2200" u="none" strike="noStrike" spc="220">
                <a:solidFill>
                  <a:srgbClr val="2B4A9D"/>
                </a:solidFill>
                <a:latin typeface="Lato Bold"/>
              </a:rPr>
              <a:t>                                 High margins</a:t>
            </a:r>
          </a:p>
          <a:p>
            <a:pPr marL="474988" lvl="1" indent="-237494" algn="l">
              <a:lnSpc>
                <a:spcPts val="3080"/>
              </a:lnSpc>
              <a:buFont typeface="Arial"/>
              <a:buChar char="•"/>
            </a:pPr>
            <a:r>
              <a:rPr lang="en-US" sz="2200" u="none" strike="noStrike" spc="220">
                <a:solidFill>
                  <a:srgbClr val="2B4A9D"/>
                </a:solidFill>
                <a:latin typeface="Lato Bold"/>
              </a:rPr>
              <a:t>Hospitals locked-in to keep buying blades after getting da Vinci system</a:t>
            </a:r>
          </a:p>
          <a:p>
            <a:pPr marL="474988" lvl="1" indent="-237494" algn="l">
              <a:lnSpc>
                <a:spcPts val="3080"/>
              </a:lnSpc>
              <a:buFont typeface="Arial"/>
              <a:buChar char="•"/>
            </a:pPr>
            <a:r>
              <a:rPr lang="en-US" sz="2200" u="none" strike="noStrike" spc="220">
                <a:solidFill>
                  <a:srgbClr val="2B4A9D"/>
                </a:solidFill>
                <a:latin typeface="Lato Bold"/>
              </a:rPr>
              <a:t>Bulk of profits come from high-margin recurring "blade" revenue</a:t>
            </a:r>
          </a:p>
          <a:p>
            <a:pPr marL="474988" lvl="1" indent="-237494" algn="l">
              <a:lnSpc>
                <a:spcPts val="3080"/>
              </a:lnSpc>
              <a:buFont typeface="Arial"/>
              <a:buChar char="•"/>
            </a:pPr>
            <a:r>
              <a:rPr lang="en-US" sz="2200" u="none" strike="noStrike" spc="220">
                <a:solidFill>
                  <a:srgbClr val="2B4A9D"/>
                </a:solidFill>
                <a:latin typeface="Lato Bold"/>
              </a:rPr>
              <a:t>Allows system adoption while generating lucrative revenue from installed base</a:t>
            </a:r>
          </a:p>
          <a:p>
            <a:pPr marL="0" lvl="0" indent="0" algn="l">
              <a:lnSpc>
                <a:spcPts val="3080"/>
              </a:lnSpc>
              <a:spcBef>
                <a:spcPct val="0"/>
              </a:spcBef>
            </a:pPr>
            <a:r>
              <a:rPr lang="en-US" sz="2200" u="none" strike="noStrike" spc="220">
                <a:solidFill>
                  <a:srgbClr val="2B4A9D"/>
                </a:solidFill>
                <a:latin typeface="Lato Bold"/>
              </a:rPr>
              <a:t>            This classic model creates system sales funnel and significant recurring "blade" profits. Intuitive makes thin margins on da Vinci "razor", big profits on recurring instruments and accessories "blade" sales.</a:t>
            </a:r>
          </a:p>
          <a:p>
            <a:pPr marL="0" lvl="0" indent="0" algn="l">
              <a:lnSpc>
                <a:spcPts val="3080"/>
              </a:lnSpc>
              <a:spcBef>
                <a:spcPct val="0"/>
              </a:spcBef>
            </a:pPr>
            <a:r>
              <a:rPr lang="en-US" sz="2200" u="none" strike="noStrike" spc="220">
                <a:solidFill>
                  <a:srgbClr val="2B4A9D"/>
                </a:solidFill>
                <a:latin typeface="Lato Bold"/>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txBody>
            <a:bodyPr/>
            <a:lstStyle/>
            <a:p>
              <a:endParaRPr lang="en-US"/>
            </a:p>
          </p:txBody>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txBody>
            <a:bodyPr/>
            <a:lstStyle/>
            <a:p>
              <a:endParaRPr lang="en-US"/>
            </a:p>
          </p:txBody>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txBody>
            <a:bodyPr/>
            <a:lstStyle/>
            <a:p>
              <a:endParaRPr lang="en-US"/>
            </a:p>
          </p:txBody>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txBody>
            <a:bodyPr/>
            <a:lstStyle/>
            <a:p>
              <a:endParaRPr lang="en-US"/>
            </a:p>
          </p:txBody>
        </p:sp>
      </p:grpSp>
      <p:sp>
        <p:nvSpPr>
          <p:cNvPr id="10" name="TextBox 10"/>
          <p:cNvSpPr txBox="1"/>
          <p:nvPr/>
        </p:nvSpPr>
        <p:spPr>
          <a:xfrm>
            <a:off x="730987" y="538679"/>
            <a:ext cx="17307323" cy="963933"/>
          </a:xfrm>
          <a:prstGeom prst="rect">
            <a:avLst/>
          </a:prstGeom>
        </p:spPr>
        <p:txBody>
          <a:bodyPr lIns="0" tIns="0" rIns="0" bIns="0" rtlCol="0" anchor="t">
            <a:spAutoFit/>
          </a:bodyPr>
          <a:lstStyle/>
          <a:p>
            <a:pPr algn="ctr">
              <a:lnSpc>
                <a:spcPts val="6930"/>
              </a:lnSpc>
            </a:pPr>
            <a:r>
              <a:rPr lang="en-US" sz="6600" spc="330">
                <a:solidFill>
                  <a:srgbClr val="2B4A9D"/>
                </a:solidFill>
                <a:latin typeface="Poppins Ultra-Bold"/>
              </a:rPr>
              <a:t>CURRENT MARKET STANDINGS</a:t>
            </a:r>
          </a:p>
        </p:txBody>
      </p:sp>
      <p:grpSp>
        <p:nvGrpSpPr>
          <p:cNvPr id="11" name="Group 11"/>
          <p:cNvGrpSpPr/>
          <p:nvPr/>
        </p:nvGrpSpPr>
        <p:grpSpPr>
          <a:xfrm rot="5400000">
            <a:off x="-1309" y="1309"/>
            <a:ext cx="1635964" cy="1633346"/>
            <a:chOff x="0" y="0"/>
            <a:chExt cx="6350000" cy="6339840"/>
          </a:xfrm>
        </p:grpSpPr>
        <p:sp>
          <p:nvSpPr>
            <p:cNvPr id="12" name="Freeform 12"/>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txBody>
            <a:bodyPr/>
            <a:lstStyle/>
            <a:p>
              <a:endParaRPr lang="en-US"/>
            </a:p>
          </p:txBody>
        </p:sp>
      </p:grpSp>
      <p:sp>
        <p:nvSpPr>
          <p:cNvPr id="13" name="Freeform 13"/>
          <p:cNvSpPr/>
          <p:nvPr/>
        </p:nvSpPr>
        <p:spPr>
          <a:xfrm>
            <a:off x="5102474" y="1635964"/>
            <a:ext cx="13185526" cy="8375465"/>
          </a:xfrm>
          <a:custGeom>
            <a:avLst/>
            <a:gdLst/>
            <a:ahLst/>
            <a:cxnLst/>
            <a:rect l="l" t="t" r="r" b="b"/>
            <a:pathLst>
              <a:path w="13185526" h="8375465">
                <a:moveTo>
                  <a:pt x="0" y="0"/>
                </a:moveTo>
                <a:lnTo>
                  <a:pt x="13185526" y="0"/>
                </a:lnTo>
                <a:lnTo>
                  <a:pt x="13185526" y="8375465"/>
                </a:lnTo>
                <a:lnTo>
                  <a:pt x="0" y="8375465"/>
                </a:lnTo>
                <a:lnTo>
                  <a:pt x="0" y="0"/>
                </a:lnTo>
                <a:close/>
              </a:path>
            </a:pathLst>
          </a:custGeom>
          <a:blipFill>
            <a:blip r:embed="rId2"/>
            <a:stretch>
              <a:fillRect t="-17045" r="-19508" b="-4698"/>
            </a:stretch>
          </a:blipFill>
        </p:spPr>
        <p:txBody>
          <a:bodyPr/>
          <a:lstStyle/>
          <a:p>
            <a:endParaRPr lang="en-US"/>
          </a:p>
        </p:txBody>
      </p:sp>
      <p:sp>
        <p:nvSpPr>
          <p:cNvPr id="14" name="TextBox 14"/>
          <p:cNvSpPr txBox="1"/>
          <p:nvPr/>
        </p:nvSpPr>
        <p:spPr>
          <a:xfrm>
            <a:off x="232559" y="3484592"/>
            <a:ext cx="4547862" cy="4640109"/>
          </a:xfrm>
          <a:prstGeom prst="rect">
            <a:avLst/>
          </a:prstGeom>
        </p:spPr>
        <p:txBody>
          <a:bodyPr lIns="0" tIns="0" rIns="0" bIns="0" rtlCol="0" anchor="t">
            <a:spAutoFit/>
          </a:bodyPr>
          <a:lstStyle/>
          <a:p>
            <a:pPr marL="398023" lvl="1" indent="-199011" algn="just">
              <a:lnSpc>
                <a:spcPts val="2580"/>
              </a:lnSpc>
              <a:buFont typeface="Arial"/>
              <a:buChar char="•"/>
            </a:pPr>
            <a:r>
              <a:rPr lang="en-US" sz="1843" spc="184">
                <a:solidFill>
                  <a:srgbClr val="000000"/>
                </a:solidFill>
                <a:latin typeface="Lato"/>
                <a:hlinkClick r:id="rId3" tooltip="https://en.wikipedia.org/wiki/Nasdaq"/>
              </a:rPr>
              <a:t>Revenue- </a:t>
            </a:r>
            <a:r>
              <a:rPr lang="en-US" sz="1843" spc="184">
                <a:solidFill>
                  <a:srgbClr val="000000"/>
                </a:solidFill>
                <a:latin typeface="Lato"/>
                <a:hlinkClick r:id="rId3" tooltip="https://en.wikipedia.org/wiki/Nasdaq"/>
              </a:rPr>
              <a:t>US$6.22 billion (2022)</a:t>
            </a:r>
          </a:p>
          <a:p>
            <a:pPr marL="398023" lvl="1" indent="-199011" algn="just">
              <a:lnSpc>
                <a:spcPts val="2580"/>
              </a:lnSpc>
              <a:buFont typeface="Arial"/>
              <a:buChar char="•"/>
            </a:pPr>
            <a:r>
              <a:rPr lang="en-US" sz="1843" spc="184">
                <a:solidFill>
                  <a:srgbClr val="000000"/>
                </a:solidFill>
                <a:latin typeface="Lato"/>
                <a:hlinkClick r:id="rId3" tooltip="https://en.wikipedia.org/wiki/Nasdaq"/>
              </a:rPr>
              <a:t>Operating income- US$1.58 billion (2022)</a:t>
            </a:r>
          </a:p>
          <a:p>
            <a:pPr marL="398023" lvl="1" indent="-199011" algn="just">
              <a:lnSpc>
                <a:spcPts val="2580"/>
              </a:lnSpc>
              <a:buFont typeface="Arial"/>
              <a:buChar char="•"/>
            </a:pPr>
            <a:r>
              <a:rPr lang="en-US" sz="1843" spc="184">
                <a:solidFill>
                  <a:srgbClr val="000000"/>
                </a:solidFill>
                <a:latin typeface="Lato"/>
                <a:hlinkClick r:id="rId3" tooltip="https://en.wikipedia.org/wiki/Nasdaq"/>
              </a:rPr>
              <a:t>Net income- US$1.32 billion (2022)</a:t>
            </a:r>
          </a:p>
          <a:p>
            <a:pPr marL="398023" lvl="1" indent="-199011" algn="just">
              <a:lnSpc>
                <a:spcPts val="2580"/>
              </a:lnSpc>
              <a:buFont typeface="Arial"/>
              <a:buChar char="•"/>
            </a:pPr>
            <a:r>
              <a:rPr lang="en-US" sz="1843" spc="184">
                <a:solidFill>
                  <a:srgbClr val="000000"/>
                </a:solidFill>
                <a:latin typeface="Lato"/>
                <a:hlinkClick r:id="rId3" tooltip="https://en.wikipedia.org/wiki/Nasdaq"/>
              </a:rPr>
              <a:t>Total assets- US$12.97 billion (2022)</a:t>
            </a:r>
          </a:p>
          <a:p>
            <a:pPr marL="398023" lvl="1" indent="-199011" algn="just">
              <a:lnSpc>
                <a:spcPts val="2580"/>
              </a:lnSpc>
              <a:buFont typeface="Arial"/>
              <a:buChar char="•"/>
            </a:pPr>
            <a:r>
              <a:rPr lang="en-US" sz="1843" spc="184">
                <a:solidFill>
                  <a:srgbClr val="000000"/>
                </a:solidFill>
                <a:latin typeface="Lato"/>
                <a:hlinkClick r:id="rId3" tooltip="https://en.wikipedia.org/wiki/Nasdaq"/>
              </a:rPr>
              <a:t>Total equity- US$11.11 billion (2022)</a:t>
            </a:r>
          </a:p>
          <a:p>
            <a:pPr marL="398023" lvl="1" indent="-199011" algn="just">
              <a:lnSpc>
                <a:spcPts val="2580"/>
              </a:lnSpc>
              <a:buFont typeface="Arial"/>
              <a:buChar char="•"/>
            </a:pPr>
            <a:r>
              <a:rPr lang="en-US" sz="1843" spc="184">
                <a:solidFill>
                  <a:srgbClr val="000000"/>
                </a:solidFill>
                <a:latin typeface="Lato"/>
                <a:hlinkClick r:id="rId3" tooltip="https://en.wikipedia.org/wiki/Nasdaq"/>
              </a:rPr>
              <a:t>Number of employees- 12,120 (December 2022)</a:t>
            </a:r>
          </a:p>
          <a:p>
            <a:pPr marL="398023" lvl="1" indent="-199011" algn="just">
              <a:lnSpc>
                <a:spcPts val="2580"/>
              </a:lnSpc>
              <a:buFont typeface="Arial"/>
              <a:buChar char="•"/>
            </a:pPr>
            <a:r>
              <a:rPr lang="en-US" sz="1843" spc="184">
                <a:solidFill>
                  <a:srgbClr val="000000"/>
                </a:solidFill>
                <a:latin typeface="Lato"/>
              </a:rPr>
              <a:t>Dividend Yield- 0.19%</a:t>
            </a:r>
          </a:p>
          <a:p>
            <a:pPr marL="398023" lvl="1" indent="-199011" algn="just">
              <a:lnSpc>
                <a:spcPts val="2580"/>
              </a:lnSpc>
              <a:buFont typeface="Arial"/>
              <a:buChar char="•"/>
            </a:pPr>
            <a:r>
              <a:rPr lang="en-US" sz="1843" spc="184">
                <a:solidFill>
                  <a:srgbClr val="000000"/>
                </a:solidFill>
                <a:latin typeface="Lato"/>
                <a:hlinkClick r:id="rId3" tooltip="https://en.wikipedia.org/wiki/Nasdaq"/>
              </a:rPr>
              <a:t>Website- </a:t>
            </a:r>
            <a:r>
              <a:rPr lang="en-US" sz="1843" u="sng" spc="184">
                <a:solidFill>
                  <a:srgbClr val="000000"/>
                </a:solidFill>
                <a:latin typeface="Lato"/>
                <a:hlinkClick r:id="rId3" tooltip="https://en.wikipedia.org/wiki/Nasdaq"/>
              </a:rPr>
              <a:t>intuitive.com</a:t>
            </a:r>
          </a:p>
          <a:p>
            <a:pPr algn="just">
              <a:lnSpc>
                <a:spcPts val="3560"/>
              </a:lnSpc>
            </a:pPr>
            <a:endParaRPr lang="en-US" sz="1843" u="sng" spc="184">
              <a:solidFill>
                <a:srgbClr val="000000"/>
              </a:solidFill>
              <a:latin typeface="Lato"/>
              <a:hlinkClick r:id="rId3" tooltip="https://en.wikipedia.org/wiki/Nasdaq"/>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txBody>
            <a:bodyPr/>
            <a:lstStyle/>
            <a:p>
              <a:endParaRPr lang="en-US"/>
            </a:p>
          </p:txBody>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txBody>
            <a:bodyPr/>
            <a:lstStyle/>
            <a:p>
              <a:endParaRPr lang="en-US"/>
            </a:p>
          </p:txBody>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txBody>
            <a:bodyPr/>
            <a:lstStyle/>
            <a:p>
              <a:endParaRPr lang="en-US"/>
            </a:p>
          </p:txBody>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txBody>
            <a:bodyPr/>
            <a:lstStyle/>
            <a:p>
              <a:endParaRPr lang="en-US"/>
            </a:p>
          </p:txBody>
        </p:sp>
      </p:grpSp>
      <p:sp>
        <p:nvSpPr>
          <p:cNvPr id="10" name="TextBox 10"/>
          <p:cNvSpPr txBox="1"/>
          <p:nvPr/>
        </p:nvSpPr>
        <p:spPr>
          <a:xfrm>
            <a:off x="1633346" y="529154"/>
            <a:ext cx="9223921" cy="853513"/>
          </a:xfrm>
          <a:prstGeom prst="rect">
            <a:avLst/>
          </a:prstGeom>
        </p:spPr>
        <p:txBody>
          <a:bodyPr lIns="0" tIns="0" rIns="0" bIns="0" rtlCol="0" anchor="t">
            <a:spAutoFit/>
          </a:bodyPr>
          <a:lstStyle/>
          <a:p>
            <a:pPr algn="ctr">
              <a:lnSpc>
                <a:spcPts val="6094"/>
              </a:lnSpc>
            </a:pPr>
            <a:r>
              <a:rPr lang="en-US" sz="5803" spc="290">
                <a:solidFill>
                  <a:srgbClr val="2B4A9D"/>
                </a:solidFill>
                <a:latin typeface="Poppins Ultra-Bold"/>
              </a:rPr>
              <a:t>COMPANY FINANCIALS</a:t>
            </a:r>
          </a:p>
        </p:txBody>
      </p:sp>
      <p:grpSp>
        <p:nvGrpSpPr>
          <p:cNvPr id="11" name="Group 11"/>
          <p:cNvGrpSpPr/>
          <p:nvPr/>
        </p:nvGrpSpPr>
        <p:grpSpPr>
          <a:xfrm rot="5400000">
            <a:off x="-1309" y="1309"/>
            <a:ext cx="1635964" cy="1633346"/>
            <a:chOff x="0" y="0"/>
            <a:chExt cx="6350000" cy="6339840"/>
          </a:xfrm>
        </p:grpSpPr>
        <p:sp>
          <p:nvSpPr>
            <p:cNvPr id="12" name="Freeform 12"/>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txBody>
            <a:bodyPr/>
            <a:lstStyle/>
            <a:p>
              <a:endParaRPr lang="en-US"/>
            </a:p>
          </p:txBody>
        </p:sp>
      </p:grpSp>
      <p:sp>
        <p:nvSpPr>
          <p:cNvPr id="13" name="Freeform 13"/>
          <p:cNvSpPr/>
          <p:nvPr/>
        </p:nvSpPr>
        <p:spPr>
          <a:xfrm>
            <a:off x="0" y="1635964"/>
            <a:ext cx="9859396" cy="7062978"/>
          </a:xfrm>
          <a:custGeom>
            <a:avLst/>
            <a:gdLst/>
            <a:ahLst/>
            <a:cxnLst/>
            <a:rect l="l" t="t" r="r" b="b"/>
            <a:pathLst>
              <a:path w="9859396" h="7062978">
                <a:moveTo>
                  <a:pt x="0" y="0"/>
                </a:moveTo>
                <a:lnTo>
                  <a:pt x="9859396" y="0"/>
                </a:lnTo>
                <a:lnTo>
                  <a:pt x="9859396" y="7062978"/>
                </a:lnTo>
                <a:lnTo>
                  <a:pt x="0" y="7062978"/>
                </a:lnTo>
                <a:lnTo>
                  <a:pt x="0" y="0"/>
                </a:lnTo>
                <a:close/>
              </a:path>
            </a:pathLst>
          </a:custGeom>
          <a:blipFill>
            <a:blip r:embed="rId2"/>
            <a:stretch>
              <a:fillRect t="-2376" r="-14240"/>
            </a:stretch>
          </a:blipFill>
        </p:spPr>
        <p:txBody>
          <a:bodyPr/>
          <a:lstStyle/>
          <a:p>
            <a:endParaRPr lang="en-US"/>
          </a:p>
        </p:txBody>
      </p:sp>
      <p:sp>
        <p:nvSpPr>
          <p:cNvPr id="14" name="Freeform 14"/>
          <p:cNvSpPr/>
          <p:nvPr/>
        </p:nvSpPr>
        <p:spPr>
          <a:xfrm>
            <a:off x="9859396" y="1635964"/>
            <a:ext cx="8428604" cy="7062978"/>
          </a:xfrm>
          <a:custGeom>
            <a:avLst/>
            <a:gdLst/>
            <a:ahLst/>
            <a:cxnLst/>
            <a:rect l="l" t="t" r="r" b="b"/>
            <a:pathLst>
              <a:path w="8428604" h="7062978">
                <a:moveTo>
                  <a:pt x="0" y="0"/>
                </a:moveTo>
                <a:lnTo>
                  <a:pt x="8428604" y="0"/>
                </a:lnTo>
                <a:lnTo>
                  <a:pt x="8428604" y="7062978"/>
                </a:lnTo>
                <a:lnTo>
                  <a:pt x="0" y="7062978"/>
                </a:lnTo>
                <a:lnTo>
                  <a:pt x="0" y="0"/>
                </a:lnTo>
                <a:close/>
              </a:path>
            </a:pathLst>
          </a:custGeom>
          <a:blipFill>
            <a:blip r:embed="rId3"/>
            <a:stretch>
              <a:fillRect l="-27609" r="-8010"/>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0" name="Group 10"/>
          <p:cNvGrpSpPr/>
          <p:nvPr/>
        </p:nvGrpSpPr>
        <p:grpSpPr>
          <a:xfrm rot="5400000">
            <a:off x="-1309" y="1309"/>
            <a:ext cx="1635964" cy="1633346"/>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12" name="TextBox 12"/>
          <p:cNvSpPr txBox="1"/>
          <p:nvPr/>
        </p:nvSpPr>
        <p:spPr>
          <a:xfrm>
            <a:off x="408337" y="948291"/>
            <a:ext cx="8847204" cy="809698"/>
          </a:xfrm>
          <a:prstGeom prst="rect">
            <a:avLst/>
          </a:prstGeom>
        </p:spPr>
        <p:txBody>
          <a:bodyPr lIns="0" tIns="0" rIns="0" bIns="0" rtlCol="0" anchor="t">
            <a:spAutoFit/>
          </a:bodyPr>
          <a:lstStyle/>
          <a:p>
            <a:pPr algn="ctr">
              <a:lnSpc>
                <a:spcPts val="5779"/>
              </a:lnSpc>
            </a:pPr>
            <a:r>
              <a:rPr lang="en-US" sz="5503" spc="275">
                <a:solidFill>
                  <a:srgbClr val="2B4A9D"/>
                </a:solidFill>
                <a:latin typeface="Poppins Ultra-Bold"/>
              </a:rPr>
              <a:t>COMPANY FINANCIALS</a:t>
            </a:r>
          </a:p>
        </p:txBody>
      </p:sp>
      <p:sp>
        <p:nvSpPr>
          <p:cNvPr id="13" name="Freeform 13"/>
          <p:cNvSpPr/>
          <p:nvPr/>
        </p:nvSpPr>
        <p:spPr>
          <a:xfrm>
            <a:off x="0" y="4337205"/>
            <a:ext cx="9663878" cy="5883170"/>
          </a:xfrm>
          <a:custGeom>
            <a:avLst/>
            <a:gdLst/>
            <a:ahLst/>
            <a:cxnLst/>
            <a:rect l="l" t="t" r="r" b="b"/>
            <a:pathLst>
              <a:path w="9663878" h="5883170">
                <a:moveTo>
                  <a:pt x="0" y="0"/>
                </a:moveTo>
                <a:lnTo>
                  <a:pt x="9663878" y="0"/>
                </a:lnTo>
                <a:lnTo>
                  <a:pt x="9663878" y="5883171"/>
                </a:lnTo>
                <a:lnTo>
                  <a:pt x="0" y="5883171"/>
                </a:lnTo>
                <a:lnTo>
                  <a:pt x="0" y="0"/>
                </a:lnTo>
                <a:close/>
              </a:path>
            </a:pathLst>
          </a:custGeom>
          <a:blipFill>
            <a:blip r:embed="rId2"/>
            <a:stretch>
              <a:fillRect t="-839" b="-839"/>
            </a:stretch>
          </a:blipFill>
        </p:spPr>
      </p:sp>
      <p:sp>
        <p:nvSpPr>
          <p:cNvPr id="14" name="Freeform 14"/>
          <p:cNvSpPr/>
          <p:nvPr/>
        </p:nvSpPr>
        <p:spPr>
          <a:xfrm>
            <a:off x="9367443" y="1285297"/>
            <a:ext cx="8920557" cy="5993494"/>
          </a:xfrm>
          <a:custGeom>
            <a:avLst/>
            <a:gdLst/>
            <a:ahLst/>
            <a:cxnLst/>
            <a:rect l="l" t="t" r="r" b="b"/>
            <a:pathLst>
              <a:path w="8920557" h="5993494">
                <a:moveTo>
                  <a:pt x="0" y="0"/>
                </a:moveTo>
                <a:lnTo>
                  <a:pt x="8920557" y="0"/>
                </a:lnTo>
                <a:lnTo>
                  <a:pt x="8920557" y="5993494"/>
                </a:lnTo>
                <a:lnTo>
                  <a:pt x="0" y="5993494"/>
                </a:lnTo>
                <a:lnTo>
                  <a:pt x="0" y="0"/>
                </a:lnTo>
                <a:close/>
              </a:path>
            </a:pathLst>
          </a:custGeom>
          <a:blipFill>
            <a:blip r:embed="rId3"/>
            <a:stretch>
              <a:fillRect l="-9290" t="-789"/>
            </a:stretch>
          </a:blipFill>
        </p:spPr>
      </p:sp>
      <p:sp>
        <p:nvSpPr>
          <p:cNvPr id="15" name="TextBox 15"/>
          <p:cNvSpPr txBox="1"/>
          <p:nvPr/>
        </p:nvSpPr>
        <p:spPr>
          <a:xfrm>
            <a:off x="408337" y="2091896"/>
            <a:ext cx="8875518" cy="1456690"/>
          </a:xfrm>
          <a:prstGeom prst="rect">
            <a:avLst/>
          </a:prstGeom>
        </p:spPr>
        <p:txBody>
          <a:bodyPr lIns="0" tIns="0" rIns="0" bIns="0" rtlCol="0" anchor="t">
            <a:spAutoFit/>
          </a:bodyPr>
          <a:lstStyle/>
          <a:p>
            <a:pPr>
              <a:lnSpc>
                <a:spcPts val="3875"/>
              </a:lnSpc>
            </a:pPr>
            <a:r>
              <a:rPr lang="en-US" sz="3100" spc="310">
                <a:solidFill>
                  <a:srgbClr val="000000"/>
                </a:solidFill>
                <a:latin typeface="Lato Italics"/>
              </a:rPr>
              <a:t>The U.S. medical devices market size was valued at USD 192.78 billion in 2023 and intutive have a share of 55.41%</a:t>
            </a:r>
          </a:p>
        </p:txBody>
      </p:sp>
      <p:sp>
        <p:nvSpPr>
          <p:cNvPr id="16" name="TextBox 16"/>
          <p:cNvSpPr txBox="1"/>
          <p:nvPr/>
        </p:nvSpPr>
        <p:spPr>
          <a:xfrm>
            <a:off x="10073434" y="7806293"/>
            <a:ext cx="8151910" cy="1980127"/>
          </a:xfrm>
          <a:prstGeom prst="rect">
            <a:avLst/>
          </a:prstGeom>
        </p:spPr>
        <p:txBody>
          <a:bodyPr lIns="0" tIns="0" rIns="0" bIns="0" rtlCol="0" anchor="t">
            <a:spAutoFit/>
          </a:bodyPr>
          <a:lstStyle/>
          <a:p>
            <a:pPr>
              <a:lnSpc>
                <a:spcPts val="3961"/>
              </a:lnSpc>
            </a:pPr>
            <a:r>
              <a:rPr lang="en-US" sz="3168" spc="316">
                <a:solidFill>
                  <a:srgbClr val="000000"/>
                </a:solidFill>
                <a:latin typeface="Lato Italics"/>
              </a:rPr>
              <a:t>Its operating margin of 24.34% is better than 88.19% of 830 companies in the Medical Devices &amp; Instruments industry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834" y="2425592"/>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283041" y="-3283041"/>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2926440" y="-292644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6" name="Group 16"/>
          <p:cNvGrpSpPr/>
          <p:nvPr/>
        </p:nvGrpSpPr>
        <p:grpSpPr>
          <a:xfrm>
            <a:off x="10129326" y="0"/>
            <a:ext cx="8158674" cy="10287000"/>
            <a:chOff x="0" y="0"/>
            <a:chExt cx="2976306" cy="3752725"/>
          </a:xfrm>
        </p:grpSpPr>
        <p:sp>
          <p:nvSpPr>
            <p:cNvPr id="17" name="Freeform 17"/>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18" name="Freeform 18"/>
          <p:cNvSpPr/>
          <p:nvPr/>
        </p:nvSpPr>
        <p:spPr>
          <a:xfrm>
            <a:off x="277834" y="1397263"/>
            <a:ext cx="13930829" cy="8812164"/>
          </a:xfrm>
          <a:custGeom>
            <a:avLst/>
            <a:gdLst/>
            <a:ahLst/>
            <a:cxnLst/>
            <a:rect l="l" t="t" r="r" b="b"/>
            <a:pathLst>
              <a:path w="13930829" h="8812164">
                <a:moveTo>
                  <a:pt x="0" y="0"/>
                </a:moveTo>
                <a:lnTo>
                  <a:pt x="13930829" y="0"/>
                </a:lnTo>
                <a:lnTo>
                  <a:pt x="13930829" y="8812164"/>
                </a:lnTo>
                <a:lnTo>
                  <a:pt x="0" y="8812164"/>
                </a:lnTo>
                <a:lnTo>
                  <a:pt x="0" y="0"/>
                </a:lnTo>
                <a:close/>
              </a:path>
            </a:pathLst>
          </a:custGeom>
          <a:blipFill>
            <a:blip r:embed="rId2"/>
            <a:stretch>
              <a:fillRect t="-17338" r="-19071" b="-4544"/>
            </a:stretch>
          </a:blipFill>
        </p:spPr>
      </p:sp>
      <p:sp>
        <p:nvSpPr>
          <p:cNvPr id="19" name="TextBox 19"/>
          <p:cNvSpPr txBox="1"/>
          <p:nvPr/>
        </p:nvSpPr>
        <p:spPr>
          <a:xfrm>
            <a:off x="409454" y="250960"/>
            <a:ext cx="17469091" cy="777740"/>
          </a:xfrm>
          <a:prstGeom prst="rect">
            <a:avLst/>
          </a:prstGeom>
        </p:spPr>
        <p:txBody>
          <a:bodyPr lIns="0" tIns="0" rIns="0" bIns="0" rtlCol="0" anchor="t">
            <a:spAutoFit/>
          </a:bodyPr>
          <a:lstStyle/>
          <a:p>
            <a:pPr>
              <a:lnSpc>
                <a:spcPts val="5592"/>
              </a:lnSpc>
            </a:pPr>
            <a:r>
              <a:rPr lang="en-US" sz="5326" spc="266">
                <a:solidFill>
                  <a:srgbClr val="2B4A9D"/>
                </a:solidFill>
                <a:latin typeface="Poppins Ultra-Bold"/>
              </a:rPr>
              <a:t>   RECENT STOCK PRICE  AND PERFORMANCE</a:t>
            </a:r>
          </a:p>
        </p:txBody>
      </p:sp>
      <p:sp>
        <p:nvSpPr>
          <p:cNvPr id="20" name="TextBox 20"/>
          <p:cNvSpPr txBox="1"/>
          <p:nvPr/>
        </p:nvSpPr>
        <p:spPr>
          <a:xfrm>
            <a:off x="14208663" y="2268887"/>
            <a:ext cx="3928963" cy="7605465"/>
          </a:xfrm>
          <a:prstGeom prst="rect">
            <a:avLst/>
          </a:prstGeom>
        </p:spPr>
        <p:txBody>
          <a:bodyPr lIns="0" tIns="0" rIns="0" bIns="0" rtlCol="0" anchor="t">
            <a:spAutoFit/>
          </a:bodyPr>
          <a:lstStyle/>
          <a:p>
            <a:pPr marL="494184" lvl="1" indent="-247092">
              <a:lnSpc>
                <a:spcPts val="2861"/>
              </a:lnSpc>
              <a:buFont typeface="Arial"/>
              <a:buChar char="•"/>
            </a:pPr>
            <a:r>
              <a:rPr lang="en-US" sz="2288" spc="228">
                <a:solidFill>
                  <a:srgbClr val="FFFFFF"/>
                </a:solidFill>
                <a:latin typeface="Lato Bold Italics"/>
              </a:rPr>
              <a:t>Previous Close- 272.59</a:t>
            </a:r>
          </a:p>
          <a:p>
            <a:pPr marL="494184" lvl="1" indent="-247092">
              <a:lnSpc>
                <a:spcPts val="2861"/>
              </a:lnSpc>
              <a:buFont typeface="Arial"/>
              <a:buChar char="•"/>
            </a:pPr>
            <a:r>
              <a:rPr lang="en-US" sz="2288" spc="228">
                <a:solidFill>
                  <a:srgbClr val="FFFFFF"/>
                </a:solidFill>
                <a:latin typeface="Lato Bold Italics"/>
              </a:rPr>
              <a:t>52 Week Range- 222.65 - 358.07</a:t>
            </a:r>
          </a:p>
          <a:p>
            <a:pPr marL="494184" lvl="1" indent="-247092">
              <a:lnSpc>
                <a:spcPts val="2861"/>
              </a:lnSpc>
              <a:buFont typeface="Arial"/>
              <a:buChar char="•"/>
            </a:pPr>
            <a:r>
              <a:rPr lang="en-US" sz="2288" spc="228">
                <a:solidFill>
                  <a:srgbClr val="FFFFFF"/>
                </a:solidFill>
                <a:latin typeface="Lato Bold Italics"/>
              </a:rPr>
              <a:t>Avg. Volume- 1,784,185</a:t>
            </a:r>
          </a:p>
          <a:p>
            <a:pPr marL="494184" lvl="1" indent="-247092">
              <a:lnSpc>
                <a:spcPts val="2861"/>
              </a:lnSpc>
              <a:buFont typeface="Arial"/>
              <a:buChar char="•"/>
            </a:pPr>
            <a:r>
              <a:rPr lang="en-US" sz="2288" spc="228">
                <a:solidFill>
                  <a:srgbClr val="FFFFFF"/>
                </a:solidFill>
                <a:latin typeface="Lato Bold Italics"/>
              </a:rPr>
              <a:t>Market Cap- 97.693B</a:t>
            </a:r>
          </a:p>
          <a:p>
            <a:pPr marL="494184" lvl="1" indent="-247092">
              <a:lnSpc>
                <a:spcPts val="2861"/>
              </a:lnSpc>
              <a:buFont typeface="Arial"/>
              <a:buChar char="•"/>
            </a:pPr>
            <a:r>
              <a:rPr lang="en-US" sz="2288" spc="228">
                <a:solidFill>
                  <a:srgbClr val="FFFFFF"/>
                </a:solidFill>
                <a:latin typeface="Lato Bold Italics"/>
              </a:rPr>
              <a:t>Beta (5Y Monthly)- 1.30</a:t>
            </a:r>
          </a:p>
          <a:p>
            <a:pPr marL="494184" lvl="1" indent="-247092">
              <a:lnSpc>
                <a:spcPts val="2861"/>
              </a:lnSpc>
              <a:buFont typeface="Arial"/>
              <a:buChar char="•"/>
            </a:pPr>
            <a:r>
              <a:rPr lang="en-US" sz="2288" spc="228">
                <a:solidFill>
                  <a:srgbClr val="FFFFFF"/>
                </a:solidFill>
                <a:latin typeface="Lato Bold Italics"/>
              </a:rPr>
              <a:t>PE Ratio (TTM)- 69.83</a:t>
            </a:r>
          </a:p>
          <a:p>
            <a:pPr marL="494184" lvl="1" indent="-247092">
              <a:lnSpc>
                <a:spcPts val="2861"/>
              </a:lnSpc>
              <a:buFont typeface="Arial"/>
              <a:buChar char="•"/>
            </a:pPr>
            <a:r>
              <a:rPr lang="en-US" sz="2288" spc="228">
                <a:solidFill>
                  <a:srgbClr val="FFFFFF"/>
                </a:solidFill>
                <a:latin typeface="Lato Bold Italics"/>
              </a:rPr>
              <a:t>EPS (TTM)- 3.98</a:t>
            </a:r>
          </a:p>
          <a:p>
            <a:pPr marL="494184" lvl="1" indent="-247092">
              <a:lnSpc>
                <a:spcPts val="2861"/>
              </a:lnSpc>
              <a:buFont typeface="Arial"/>
              <a:buChar char="•"/>
            </a:pPr>
            <a:r>
              <a:rPr lang="en-US" sz="2288" spc="228">
                <a:solidFill>
                  <a:srgbClr val="FFFFFF"/>
                </a:solidFill>
                <a:latin typeface="Lato Bold Italics"/>
              </a:rPr>
              <a:t>Earnings Date</a:t>
            </a:r>
          </a:p>
          <a:p>
            <a:pPr>
              <a:lnSpc>
                <a:spcPts val="2861"/>
              </a:lnSpc>
            </a:pPr>
            <a:r>
              <a:rPr lang="en-US" sz="2288" spc="228">
                <a:solidFill>
                  <a:srgbClr val="FFFFFF"/>
                </a:solidFill>
                <a:latin typeface="Lato Bold"/>
              </a:rPr>
              <a:t>   </a:t>
            </a:r>
            <a:r>
              <a:rPr lang="en-US" sz="2288" spc="228">
                <a:solidFill>
                  <a:srgbClr val="FFFFFF"/>
                </a:solidFill>
                <a:latin typeface="Lato Bold Italics"/>
              </a:rPr>
              <a:t>Jan 22, 2024 - Jan 26,  2024</a:t>
            </a:r>
          </a:p>
          <a:p>
            <a:pPr marL="494184" lvl="1" indent="-247092">
              <a:lnSpc>
                <a:spcPts val="2861"/>
              </a:lnSpc>
              <a:buFont typeface="Arial"/>
              <a:buChar char="•"/>
            </a:pPr>
            <a:r>
              <a:rPr lang="en-US" sz="2288" spc="228">
                <a:solidFill>
                  <a:srgbClr val="FFFFFF"/>
                </a:solidFill>
                <a:latin typeface="Lato Bold Italics"/>
              </a:rPr>
              <a:t>Forward Dividend &amp; Yield</a:t>
            </a:r>
          </a:p>
          <a:p>
            <a:pPr marL="494184" lvl="1" indent="-247092">
              <a:lnSpc>
                <a:spcPts val="2861"/>
              </a:lnSpc>
              <a:buFont typeface="Arial"/>
              <a:buChar char="•"/>
            </a:pPr>
            <a:r>
              <a:rPr lang="en-US" sz="2288" spc="228">
                <a:solidFill>
                  <a:srgbClr val="FFFFFF"/>
                </a:solidFill>
                <a:latin typeface="Lato Bold Italics"/>
              </a:rPr>
              <a:t>N/A (0.19%)</a:t>
            </a:r>
          </a:p>
          <a:p>
            <a:pPr marL="494184" lvl="1" indent="-247092">
              <a:lnSpc>
                <a:spcPts val="2861"/>
              </a:lnSpc>
              <a:buFont typeface="Arial"/>
              <a:buChar char="•"/>
            </a:pPr>
            <a:r>
              <a:rPr lang="en-US" sz="2288" spc="228">
                <a:solidFill>
                  <a:srgbClr val="FFFFFF"/>
                </a:solidFill>
                <a:latin typeface="Lato Bold Italics"/>
              </a:rPr>
              <a:t>Ex-Dividend Date</a:t>
            </a:r>
          </a:p>
          <a:p>
            <a:pPr>
              <a:lnSpc>
                <a:spcPts val="2861"/>
              </a:lnSpc>
            </a:pPr>
            <a:r>
              <a:rPr lang="en-US" sz="2288" spc="228">
                <a:solidFill>
                  <a:srgbClr val="FFFFFF"/>
                </a:solidFill>
                <a:latin typeface="Lato Bold"/>
              </a:rPr>
              <a:t>        </a:t>
            </a:r>
            <a:r>
              <a:rPr lang="en-US" sz="2288" spc="228">
                <a:solidFill>
                  <a:srgbClr val="FFFFFF"/>
                </a:solidFill>
                <a:latin typeface="Lato Bold Italics"/>
              </a:rPr>
              <a:t>N/A</a:t>
            </a:r>
          </a:p>
          <a:p>
            <a:pPr>
              <a:lnSpc>
                <a:spcPts val="2861"/>
              </a:lnSpc>
            </a:pPr>
            <a:r>
              <a:rPr lang="en-US" sz="2288" spc="228">
                <a:solidFill>
                  <a:srgbClr val="FFFFFF"/>
                </a:solidFill>
                <a:latin typeface="Lato Bold"/>
              </a:rPr>
              <a:t>    </a:t>
            </a:r>
            <a:r>
              <a:rPr lang="en-US" sz="2288" spc="228">
                <a:solidFill>
                  <a:srgbClr val="FFFFFF"/>
                </a:solidFill>
                <a:latin typeface="Lato Bold Italics"/>
              </a:rPr>
              <a:t>1y Target Est- 332.76</a:t>
            </a:r>
          </a:p>
          <a:p>
            <a:pPr>
              <a:lnSpc>
                <a:spcPts val="2861"/>
              </a:lnSpc>
            </a:pPr>
            <a:endParaRPr lang="en-US" sz="2288" spc="228">
              <a:solidFill>
                <a:srgbClr val="FFFFFF"/>
              </a:solidFill>
              <a:latin typeface="Lato Bold Itali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6816" y="0"/>
            <a:ext cx="452408" cy="10287000"/>
            <a:chOff x="0" y="0"/>
            <a:chExt cx="165040" cy="3752725"/>
          </a:xfrm>
        </p:grpSpPr>
        <p:sp>
          <p:nvSpPr>
            <p:cNvPr id="3" name="Freeform 3"/>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sp>
      </p:grpSp>
      <p:grpSp>
        <p:nvGrpSpPr>
          <p:cNvPr id="4" name="Group 4"/>
          <p:cNvGrpSpPr/>
          <p:nvPr/>
        </p:nvGrpSpPr>
        <p:grpSpPr>
          <a:xfrm rot="-2700000">
            <a:off x="15385959" y="1860459"/>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15742560" y="221706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11524419" y="8043030"/>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0" name="Group 10"/>
          <p:cNvGrpSpPr/>
          <p:nvPr/>
        </p:nvGrpSpPr>
        <p:grpSpPr>
          <a:xfrm rot="2700000">
            <a:off x="11524419" y="-3920369"/>
            <a:ext cx="6164339" cy="6164339"/>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2" name="Group 12"/>
          <p:cNvGrpSpPr/>
          <p:nvPr/>
        </p:nvGrpSpPr>
        <p:grpSpPr>
          <a:xfrm rot="-5400000">
            <a:off x="568482" y="1960670"/>
            <a:ext cx="829509" cy="1966473"/>
            <a:chOff x="0" y="0"/>
            <a:chExt cx="2354580" cy="5581882"/>
          </a:xfrm>
        </p:grpSpPr>
        <p:sp>
          <p:nvSpPr>
            <p:cNvPr id="13" name="Freeform 13"/>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14" name="Group 14"/>
          <p:cNvGrpSpPr/>
          <p:nvPr/>
        </p:nvGrpSpPr>
        <p:grpSpPr>
          <a:xfrm rot="-5400000">
            <a:off x="4980926" y="-2587876"/>
            <a:ext cx="1629197" cy="7951652"/>
            <a:chOff x="0" y="0"/>
            <a:chExt cx="2354580" cy="11492046"/>
          </a:xfrm>
        </p:grpSpPr>
        <p:sp>
          <p:nvSpPr>
            <p:cNvPr id="15" name="Freeform 15"/>
            <p:cNvSpPr/>
            <p:nvPr/>
          </p:nvSpPr>
          <p:spPr>
            <a:xfrm>
              <a:off x="0" y="0"/>
              <a:ext cx="2353310" cy="11492046"/>
            </a:xfrm>
            <a:custGeom>
              <a:avLst/>
              <a:gdLst/>
              <a:ahLst/>
              <a:cxnLst/>
              <a:rect l="l" t="t" r="r" b="b"/>
              <a:pathLst>
                <a:path w="2353310" h="11492046">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sp>
      </p:grpSp>
      <p:grpSp>
        <p:nvGrpSpPr>
          <p:cNvPr id="16" name="Group 16"/>
          <p:cNvGrpSpPr/>
          <p:nvPr/>
        </p:nvGrpSpPr>
        <p:grpSpPr>
          <a:xfrm rot="-5400000">
            <a:off x="568482" y="4415830"/>
            <a:ext cx="829509" cy="1966473"/>
            <a:chOff x="0" y="0"/>
            <a:chExt cx="2354580" cy="5581882"/>
          </a:xfrm>
        </p:grpSpPr>
        <p:sp>
          <p:nvSpPr>
            <p:cNvPr id="17" name="Freeform 17"/>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id="18" name="Group 18"/>
          <p:cNvGrpSpPr/>
          <p:nvPr/>
        </p:nvGrpSpPr>
        <p:grpSpPr>
          <a:xfrm rot="-5400000">
            <a:off x="568482" y="6870991"/>
            <a:ext cx="829509" cy="1966473"/>
            <a:chOff x="0" y="0"/>
            <a:chExt cx="2354580" cy="5581882"/>
          </a:xfrm>
        </p:grpSpPr>
        <p:sp>
          <p:nvSpPr>
            <p:cNvPr id="19" name="Freeform 19"/>
            <p:cNvSpPr/>
            <p:nvPr/>
          </p:nvSpPr>
          <p:spPr>
            <a:xfrm>
              <a:off x="0" y="0"/>
              <a:ext cx="2353310" cy="5581882"/>
            </a:xfrm>
            <a:custGeom>
              <a:avLst/>
              <a:gdLst/>
              <a:ahLst/>
              <a:cxnLst/>
              <a:rect l="l" t="t" r="r" b="b"/>
              <a:pathLst>
                <a:path w="2353310" h="5581882">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id="20" name="TextBox 20"/>
          <p:cNvSpPr txBox="1"/>
          <p:nvPr/>
        </p:nvSpPr>
        <p:spPr>
          <a:xfrm>
            <a:off x="2268305" y="3339611"/>
            <a:ext cx="10726870" cy="1428750"/>
          </a:xfrm>
          <a:prstGeom prst="rect">
            <a:avLst/>
          </a:prstGeom>
        </p:spPr>
        <p:txBody>
          <a:bodyPr lIns="0" tIns="0" rIns="0" bIns="0" rtlCol="0" anchor="t">
            <a:spAutoFit/>
          </a:bodyPr>
          <a:lstStyle/>
          <a:p>
            <a:pPr>
              <a:lnSpc>
                <a:spcPts val="3750"/>
              </a:lnSpc>
            </a:pPr>
            <a:r>
              <a:rPr lang="en-US" sz="3000" spc="300">
                <a:solidFill>
                  <a:srgbClr val="000000"/>
                </a:solidFill>
                <a:latin typeface="Lato Italics"/>
              </a:rPr>
              <a:t>The U.S. medical devices market size was valued at USD 192.78 billion in 2023 and intutive have a share of 55.41% </a:t>
            </a:r>
          </a:p>
        </p:txBody>
      </p:sp>
      <p:sp>
        <p:nvSpPr>
          <p:cNvPr id="21" name="TextBox 21"/>
          <p:cNvSpPr txBox="1"/>
          <p:nvPr/>
        </p:nvSpPr>
        <p:spPr>
          <a:xfrm>
            <a:off x="2168951" y="6103917"/>
            <a:ext cx="10465483" cy="1428750"/>
          </a:xfrm>
          <a:prstGeom prst="rect">
            <a:avLst/>
          </a:prstGeom>
        </p:spPr>
        <p:txBody>
          <a:bodyPr lIns="0" tIns="0" rIns="0" bIns="0" rtlCol="0" anchor="t">
            <a:spAutoFit/>
          </a:bodyPr>
          <a:lstStyle/>
          <a:p>
            <a:pPr>
              <a:lnSpc>
                <a:spcPts val="3750"/>
              </a:lnSpc>
            </a:pPr>
            <a:r>
              <a:rPr lang="en-US" sz="3000" spc="300">
                <a:solidFill>
                  <a:srgbClr val="000000"/>
                </a:solidFill>
                <a:latin typeface="Lato Italics"/>
              </a:rPr>
              <a:t>The U.S. medical devices R&amp;D was valued at USD 23.4 billion in 2023 and intutive have a share of </a:t>
            </a:r>
          </a:p>
          <a:p>
            <a:pPr>
              <a:lnSpc>
                <a:spcPts val="3750"/>
              </a:lnSpc>
            </a:pPr>
            <a:r>
              <a:rPr lang="en-US" sz="3000" spc="300">
                <a:solidFill>
                  <a:srgbClr val="000000"/>
                </a:solidFill>
                <a:latin typeface="Lato Italics"/>
              </a:rPr>
              <a:t>4% .</a:t>
            </a:r>
          </a:p>
        </p:txBody>
      </p:sp>
      <p:sp>
        <p:nvSpPr>
          <p:cNvPr id="22" name="TextBox 22"/>
          <p:cNvSpPr txBox="1"/>
          <p:nvPr/>
        </p:nvSpPr>
        <p:spPr>
          <a:xfrm>
            <a:off x="1342168" y="2648681"/>
            <a:ext cx="487056" cy="523775"/>
          </a:xfrm>
          <a:prstGeom prst="rect">
            <a:avLst/>
          </a:prstGeom>
        </p:spPr>
        <p:txBody>
          <a:bodyPr lIns="0" tIns="0" rIns="0" bIns="0" rtlCol="0" anchor="t">
            <a:spAutoFit/>
          </a:bodyPr>
          <a:lstStyle/>
          <a:p>
            <a:pPr algn="ctr">
              <a:lnSpc>
                <a:spcPts val="4200"/>
              </a:lnSpc>
            </a:pPr>
            <a:r>
              <a:rPr lang="en-US" sz="3000" spc="300">
                <a:solidFill>
                  <a:srgbClr val="FFFFFF"/>
                </a:solidFill>
                <a:latin typeface="Lato Bold"/>
              </a:rPr>
              <a:t>1</a:t>
            </a:r>
          </a:p>
        </p:txBody>
      </p:sp>
      <p:sp>
        <p:nvSpPr>
          <p:cNvPr id="23" name="TextBox 23"/>
          <p:cNvSpPr txBox="1"/>
          <p:nvPr/>
        </p:nvSpPr>
        <p:spPr>
          <a:xfrm>
            <a:off x="2268305" y="2629532"/>
            <a:ext cx="8926205" cy="523875"/>
          </a:xfrm>
          <a:prstGeom prst="rect">
            <a:avLst/>
          </a:prstGeom>
        </p:spPr>
        <p:txBody>
          <a:bodyPr lIns="0" tIns="0" rIns="0" bIns="0" rtlCol="0" anchor="t">
            <a:spAutoFit/>
          </a:bodyPr>
          <a:lstStyle/>
          <a:p>
            <a:pPr>
              <a:lnSpc>
                <a:spcPts val="4200"/>
              </a:lnSpc>
            </a:pPr>
            <a:r>
              <a:rPr lang="en-US" sz="3000" spc="300">
                <a:solidFill>
                  <a:srgbClr val="2B4A9D"/>
                </a:solidFill>
                <a:latin typeface="Lato Bold"/>
              </a:rPr>
              <a:t>MARKET SHARE</a:t>
            </a:r>
          </a:p>
        </p:txBody>
      </p:sp>
      <p:sp>
        <p:nvSpPr>
          <p:cNvPr id="24" name="TextBox 24"/>
          <p:cNvSpPr txBox="1"/>
          <p:nvPr/>
        </p:nvSpPr>
        <p:spPr>
          <a:xfrm>
            <a:off x="2168951" y="5103792"/>
            <a:ext cx="8926205" cy="523875"/>
          </a:xfrm>
          <a:prstGeom prst="rect">
            <a:avLst/>
          </a:prstGeom>
        </p:spPr>
        <p:txBody>
          <a:bodyPr lIns="0" tIns="0" rIns="0" bIns="0" rtlCol="0" anchor="t">
            <a:spAutoFit/>
          </a:bodyPr>
          <a:lstStyle/>
          <a:p>
            <a:pPr>
              <a:lnSpc>
                <a:spcPts val="4200"/>
              </a:lnSpc>
            </a:pPr>
            <a:r>
              <a:rPr lang="en-US" sz="3000" spc="300">
                <a:solidFill>
                  <a:srgbClr val="2B4A9D"/>
                </a:solidFill>
                <a:latin typeface="Lato Bold"/>
              </a:rPr>
              <a:t>RESEARCH AND DEVELOPMENT</a:t>
            </a:r>
          </a:p>
        </p:txBody>
      </p:sp>
      <p:sp>
        <p:nvSpPr>
          <p:cNvPr id="25" name="TextBox 25"/>
          <p:cNvSpPr txBox="1"/>
          <p:nvPr/>
        </p:nvSpPr>
        <p:spPr>
          <a:xfrm>
            <a:off x="1819699" y="794049"/>
            <a:ext cx="7122098" cy="635353"/>
          </a:xfrm>
          <a:prstGeom prst="rect">
            <a:avLst/>
          </a:prstGeom>
        </p:spPr>
        <p:txBody>
          <a:bodyPr lIns="0" tIns="0" rIns="0" bIns="0" rtlCol="0" anchor="t">
            <a:spAutoFit/>
          </a:bodyPr>
          <a:lstStyle/>
          <a:p>
            <a:pPr algn="ctr">
              <a:lnSpc>
                <a:spcPts val="4569"/>
              </a:lnSpc>
            </a:pPr>
            <a:r>
              <a:rPr lang="en-US" sz="4351" spc="217">
                <a:solidFill>
                  <a:srgbClr val="FFFFFF"/>
                </a:solidFill>
                <a:latin typeface="Poppins Ultra-Bold"/>
              </a:rPr>
              <a:t>Industry comparison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1764</Words>
  <Application>Microsoft Macintosh PowerPoint</Application>
  <PresentationFormat>Custom</PresentationFormat>
  <Paragraphs>350</Paragraphs>
  <Slides>31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Lato Italics</vt:lpstr>
      <vt:lpstr>Poppins Heavy</vt:lpstr>
      <vt:lpstr>Poppins Bold</vt:lpstr>
      <vt:lpstr>Lato</vt:lpstr>
      <vt:lpstr>Poppins Ultra-Bold</vt:lpstr>
      <vt:lpstr>Calibri</vt:lpstr>
      <vt:lpstr>Lato Bold</vt:lpstr>
      <vt:lpstr>Lato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Rimberio.co</dc:title>
  <cp:lastModifiedBy>Gayatri Bommisetty</cp:lastModifiedBy>
  <cp:revision>1</cp:revision>
  <dcterms:created xsi:type="dcterms:W3CDTF">2006-08-16T00:00:00Z</dcterms:created>
  <dcterms:modified xsi:type="dcterms:W3CDTF">2023-10-24T20:54:24Z</dcterms:modified>
  <dc:identifier>DAFyAK97BmQ</dc:identifier>
</cp:coreProperties>
</file>